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62" r:id="rId3"/>
    <p:sldId id="276" r:id="rId4"/>
    <p:sldId id="278" r:id="rId5"/>
    <p:sldId id="317" r:id="rId6"/>
    <p:sldId id="280" r:id="rId7"/>
    <p:sldId id="281" r:id="rId8"/>
    <p:sldId id="282" r:id="rId9"/>
    <p:sldId id="283" r:id="rId10"/>
    <p:sldId id="284" r:id="rId11"/>
    <p:sldId id="285" r:id="rId12"/>
    <p:sldId id="286" r:id="rId13"/>
    <p:sldId id="307" r:id="rId14"/>
    <p:sldId id="287" r:id="rId15"/>
    <p:sldId id="288" r:id="rId16"/>
    <p:sldId id="308" r:id="rId17"/>
    <p:sldId id="318" r:id="rId18"/>
    <p:sldId id="309" r:id="rId19"/>
    <p:sldId id="292" r:id="rId20"/>
    <p:sldId id="291" r:id="rId21"/>
    <p:sldId id="293" r:id="rId22"/>
    <p:sldId id="295" r:id="rId23"/>
    <p:sldId id="296" r:id="rId24"/>
    <p:sldId id="297" r:id="rId25"/>
    <p:sldId id="310" r:id="rId26"/>
    <p:sldId id="298" r:id="rId27"/>
    <p:sldId id="300" r:id="rId28"/>
    <p:sldId id="274" r:id="rId29"/>
    <p:sldId id="311" r:id="rId30"/>
    <p:sldId id="312" r:id="rId31"/>
    <p:sldId id="313" r:id="rId32"/>
    <p:sldId id="314" r:id="rId33"/>
    <p:sldId id="315" r:id="rId34"/>
    <p:sldId id="275"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968">
          <p15:clr>
            <a:srgbClr val="A4A3A4"/>
          </p15:clr>
        </p15:guide>
        <p15:guide id="3" pos="384">
          <p15:clr>
            <a:srgbClr val="A4A3A4"/>
          </p15:clr>
        </p15:guide>
        <p15:guide id="4" pos="7296">
          <p15:clr>
            <a:srgbClr val="A4A3A4"/>
          </p15:clr>
        </p15:guide>
        <p15:guide id="5" orient="horz" pos="992">
          <p15:clr>
            <a:srgbClr val="A4A3A4"/>
          </p15:clr>
        </p15:guide>
        <p15:guide id="6" orient="horz" pos="1208">
          <p15:clr>
            <a:srgbClr val="A4A3A4"/>
          </p15:clr>
        </p15:guide>
        <p15:guide id="7" orient="horz" pos="37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31B"/>
    <a:srgbClr val="E15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0" autoAdjust="0"/>
    <p:restoredTop sz="95681" autoAdjust="0"/>
  </p:normalViewPr>
  <p:slideViewPr>
    <p:cSldViewPr snapToGrid="0" showGuides="1">
      <p:cViewPr varScale="1">
        <p:scale>
          <a:sx n="61" d="100"/>
          <a:sy n="61" d="100"/>
        </p:scale>
        <p:origin x="652" y="132"/>
      </p:cViewPr>
      <p:guideLst>
        <p:guide orient="horz" pos="432"/>
        <p:guide orient="horz" pos="3968"/>
        <p:guide pos="384"/>
        <p:guide pos="7296"/>
        <p:guide orient="horz" pos="992"/>
        <p:guide orient="horz" pos="1208"/>
        <p:guide orient="horz" pos="3752"/>
      </p:guideLst>
    </p:cSldViewPr>
  </p:slideViewPr>
  <p:notesTextViewPr>
    <p:cViewPr>
      <p:scale>
        <a:sx n="1" d="1"/>
        <a:sy n="1" d="1"/>
      </p:scale>
      <p:origin x="0" y="0"/>
    </p:cViewPr>
  </p:notesTextViewPr>
  <p:notesViewPr>
    <p:cSldViewPr snapToGrid="0">
      <p:cViewPr varScale="1">
        <p:scale>
          <a:sx n="69" d="100"/>
          <a:sy n="69" d="100"/>
        </p:scale>
        <p:origin x="185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Sheet1!$G$201:$G$202</c:f>
              <c:strCache>
                <c:ptCount val="2"/>
                <c:pt idx="0">
                  <c:v>propotion of population aged 60 and over</c:v>
                </c:pt>
                <c:pt idx="1">
                  <c:v>propotion of population aged 65 and over</c:v>
                </c:pt>
              </c:strCache>
            </c:strRef>
          </c:cat>
          <c:val>
            <c:numRef>
              <c:f>Sheet1!$H$201:$H$202</c:f>
              <c:numCache>
                <c:formatCode>0.00%</c:formatCode>
                <c:ptCount val="2"/>
                <c:pt idx="0">
                  <c:v>0.187</c:v>
                </c:pt>
                <c:pt idx="1">
                  <c:v>0.13500000000000001</c:v>
                </c:pt>
              </c:numCache>
            </c:numRef>
          </c:val>
          <c:extLst>
            <c:ext xmlns:c16="http://schemas.microsoft.com/office/drawing/2014/chart" uri="{C3380CC4-5D6E-409C-BE32-E72D297353CC}">
              <c16:uniqueId val="{00000000-9833-4BD9-A40E-08EB304179B8}"/>
            </c:ext>
          </c:extLst>
        </c:ser>
        <c:dLbls>
          <c:dLblPos val="outEnd"/>
          <c:showLegendKey val="0"/>
          <c:showVal val="1"/>
          <c:showCatName val="0"/>
          <c:showSerName val="0"/>
          <c:showPercent val="0"/>
          <c:showBubbleSize val="0"/>
        </c:dLbls>
        <c:gapWidth val="219"/>
        <c:overlap val="-27"/>
        <c:axId val="1267209103"/>
        <c:axId val="1267209519"/>
      </c:barChart>
      <c:catAx>
        <c:axId val="1267209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67209519"/>
        <c:crosses val="autoZero"/>
        <c:auto val="1"/>
        <c:lblAlgn val="ctr"/>
        <c:lblOffset val="100"/>
        <c:noMultiLvlLbl val="0"/>
      </c:catAx>
      <c:valAx>
        <c:axId val="12672095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209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Sheet1!$G$110</c:f>
              <c:strCache>
                <c:ptCount val="1"/>
                <c:pt idx="0">
                  <c:v>Percentage of women's wages to men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Sheet1!$F$111:$F$112</c:f>
              <c:strCache>
                <c:ptCount val="2"/>
                <c:pt idx="0">
                  <c:v>1990年</c:v>
                </c:pt>
                <c:pt idx="1">
                  <c:v>2010年</c:v>
                </c:pt>
              </c:strCache>
            </c:strRef>
          </c:cat>
          <c:val>
            <c:numRef>
              <c:f>Sheet1!$G$111:$G$112</c:f>
              <c:numCache>
                <c:formatCode>0%</c:formatCode>
                <c:ptCount val="2"/>
                <c:pt idx="0" formatCode="0.00%">
                  <c:v>0.77500000000000002</c:v>
                </c:pt>
                <c:pt idx="1">
                  <c:v>0.7</c:v>
                </c:pt>
              </c:numCache>
            </c:numRef>
          </c:val>
          <c:extLst>
            <c:ext xmlns:c16="http://schemas.microsoft.com/office/drawing/2014/chart" uri="{C3380CC4-5D6E-409C-BE32-E72D297353CC}">
              <c16:uniqueId val="{00000000-F03B-443F-A624-402F447BE9C3}"/>
            </c:ext>
          </c:extLst>
        </c:ser>
        <c:dLbls>
          <c:showLegendKey val="0"/>
          <c:showVal val="1"/>
          <c:showCatName val="0"/>
          <c:showSerName val="0"/>
          <c:showPercent val="0"/>
          <c:showBubbleSize val="0"/>
        </c:dLbls>
        <c:gapWidth val="219"/>
        <c:overlap val="-27"/>
        <c:axId val="564115103"/>
        <c:axId val="564125087"/>
      </c:barChart>
      <c:catAx>
        <c:axId val="56411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64125087"/>
        <c:crosses val="autoZero"/>
        <c:auto val="1"/>
        <c:lblAlgn val="ctr"/>
        <c:lblOffset val="100"/>
        <c:noMultiLvlLbl val="0"/>
      </c:catAx>
      <c:valAx>
        <c:axId val="5641250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crossAx val="56411510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Sheet1!$H$129:$H$133</c:f>
              <c:strCache>
                <c:ptCount val="5"/>
                <c:pt idx="0">
                  <c:v>not sign labor contracts with employers</c:v>
                </c:pt>
                <c:pt idx="1">
                  <c:v>paid without pension and health insurance</c:v>
                </c:pt>
                <c:pt idx="2">
                  <c:v>no day-off on statutory holidays</c:v>
                </c:pt>
                <c:pt idx="3">
                  <c:v>not get overtime pay</c:v>
                </c:pt>
                <c:pt idx="4">
                  <c:v>boss has sexually harassed female employees in enterprises</c:v>
                </c:pt>
              </c:strCache>
            </c:strRef>
          </c:cat>
          <c:val>
            <c:numRef>
              <c:f>Sheet1!$I$129:$I$133</c:f>
              <c:numCache>
                <c:formatCode>0.00%</c:formatCode>
                <c:ptCount val="5"/>
                <c:pt idx="0">
                  <c:v>0.54500000000000004</c:v>
                </c:pt>
                <c:pt idx="1">
                  <c:v>0.60799999999999998</c:v>
                </c:pt>
                <c:pt idx="2">
                  <c:v>0.57699999999999996</c:v>
                </c:pt>
                <c:pt idx="3">
                  <c:v>0.23599999999999999</c:v>
                </c:pt>
                <c:pt idx="4">
                  <c:v>2.4E-2</c:v>
                </c:pt>
              </c:numCache>
            </c:numRef>
          </c:val>
          <c:extLst>
            <c:ext xmlns:c16="http://schemas.microsoft.com/office/drawing/2014/chart" uri="{C3380CC4-5D6E-409C-BE32-E72D297353CC}">
              <c16:uniqueId val="{00000000-A441-40F2-86E6-AD85A40C459B}"/>
            </c:ext>
          </c:extLst>
        </c:ser>
        <c:dLbls>
          <c:showLegendKey val="0"/>
          <c:showVal val="1"/>
          <c:showCatName val="0"/>
          <c:showSerName val="0"/>
          <c:showPercent val="0"/>
          <c:showBubbleSize val="0"/>
        </c:dLbls>
        <c:gapWidth val="182"/>
        <c:axId val="549149695"/>
        <c:axId val="549152191"/>
      </c:barChart>
      <c:catAx>
        <c:axId val="54914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9152191"/>
        <c:crosses val="autoZero"/>
        <c:auto val="1"/>
        <c:lblAlgn val="ctr"/>
        <c:lblOffset val="100"/>
        <c:noMultiLvlLbl val="0"/>
      </c:catAx>
      <c:valAx>
        <c:axId val="54915219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914969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1800" dirty="0">
                <a:latin typeface="Calibri" panose="020F0502020204030204" pitchFamily="34" charset="0"/>
                <a:cs typeface="Calibri" panose="020F0502020204030204" pitchFamily="34" charset="0"/>
              </a:rPr>
              <a:t>Sex ratio at birth</a:t>
            </a:r>
            <a:endParaRPr lang="zh-CN" altLang="en-US" sz="180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lang="zh-CN"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Sheet1!$H$164:$H$168</c:f>
              <c:strCache>
                <c:ptCount val="5"/>
                <c:pt idx="0">
                  <c:v>1964年</c:v>
                </c:pt>
                <c:pt idx="1">
                  <c:v>1982年</c:v>
                </c:pt>
                <c:pt idx="2">
                  <c:v>1989年</c:v>
                </c:pt>
                <c:pt idx="3">
                  <c:v>2000年</c:v>
                </c:pt>
                <c:pt idx="4">
                  <c:v>2005年</c:v>
                </c:pt>
              </c:strCache>
            </c:strRef>
          </c:cat>
          <c:val>
            <c:numRef>
              <c:f>Sheet1!$I$164:$I$168</c:f>
              <c:numCache>
                <c:formatCode>General</c:formatCode>
                <c:ptCount val="5"/>
                <c:pt idx="0">
                  <c:v>106.6</c:v>
                </c:pt>
                <c:pt idx="1">
                  <c:v>107.2</c:v>
                </c:pt>
                <c:pt idx="2">
                  <c:v>111.3</c:v>
                </c:pt>
                <c:pt idx="3">
                  <c:v>116.9</c:v>
                </c:pt>
                <c:pt idx="4">
                  <c:v>118.6</c:v>
                </c:pt>
              </c:numCache>
            </c:numRef>
          </c:val>
          <c:extLst>
            <c:ext xmlns:c16="http://schemas.microsoft.com/office/drawing/2014/chart" uri="{C3380CC4-5D6E-409C-BE32-E72D297353CC}">
              <c16:uniqueId val="{00000000-0AAB-4A64-85A4-2E4AF2AD585A}"/>
            </c:ext>
          </c:extLst>
        </c:ser>
        <c:dLbls>
          <c:showLegendKey val="0"/>
          <c:showVal val="1"/>
          <c:showCatName val="0"/>
          <c:showSerName val="0"/>
          <c:showPercent val="0"/>
          <c:showBubbleSize val="0"/>
        </c:dLbls>
        <c:gapWidth val="219"/>
        <c:overlap val="-27"/>
        <c:axId val="2132179791"/>
        <c:axId val="2132166895"/>
      </c:barChart>
      <c:catAx>
        <c:axId val="213217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132166895"/>
        <c:crosses val="autoZero"/>
        <c:auto val="1"/>
        <c:lblAlgn val="ctr"/>
        <c:lblOffset val="100"/>
        <c:noMultiLvlLbl val="0"/>
      </c:catAx>
      <c:valAx>
        <c:axId val="213216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crossAx val="2132179791"/>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1600" dirty="0">
                <a:latin typeface="Calibri" panose="020F0502020204030204" pitchFamily="34" charset="0"/>
                <a:cs typeface="Calibri" panose="020F0502020204030204" pitchFamily="34" charset="0"/>
              </a:rPr>
              <a:t>Proportion of female students</a:t>
            </a:r>
            <a:r>
              <a:rPr lang="en-US" altLang="zh-CN" sz="1600" baseline="0" dirty="0">
                <a:latin typeface="Calibri" panose="020F0502020204030204" pitchFamily="34" charset="0"/>
                <a:cs typeface="Calibri" panose="020F0502020204030204" pitchFamily="34" charset="0"/>
              </a:rPr>
              <a:t> in colleges and universities</a:t>
            </a:r>
            <a:endParaRPr lang="zh-CN" altLang="en-US" sz="1600" dirty="0">
              <a:latin typeface="Calibri" panose="020F0502020204030204" pitchFamily="34" charset="0"/>
              <a:cs typeface="Calibri" panose="020F0502020204030204" pitchFamily="34" charset="0"/>
            </a:endParaRPr>
          </a:p>
        </c:rich>
      </c:tx>
      <c:layout>
        <c:manualLayout>
          <c:xMode val="edge"/>
          <c:yMode val="edge"/>
          <c:x val="0.20605381819864724"/>
          <c:y val="4.2616987632039097E-2"/>
        </c:manualLayout>
      </c:layout>
      <c:overlay val="0"/>
      <c:spPr>
        <a:noFill/>
        <a:ln>
          <a:noFill/>
        </a:ln>
        <a:effectLst/>
      </c:spPr>
      <c:txPr>
        <a:bodyPr rot="0" spcFirstLastPara="1" vertOverflow="ellipsis" vert="horz" wrap="square" anchor="ctr" anchorCtr="1"/>
        <a:lstStyle/>
        <a:p>
          <a:pPr>
            <a:defRPr lang="zh-CN" sz="16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Sheet1!$L$179:$L$186</c:f>
              <c:strCache>
                <c:ptCount val="8"/>
                <c:pt idx="0">
                  <c:v>1949年</c:v>
                </c:pt>
                <c:pt idx="1">
                  <c:v>1978年</c:v>
                </c:pt>
                <c:pt idx="2">
                  <c:v>1995年</c:v>
                </c:pt>
                <c:pt idx="3">
                  <c:v>2000年</c:v>
                </c:pt>
                <c:pt idx="4">
                  <c:v>2005年</c:v>
                </c:pt>
                <c:pt idx="5">
                  <c:v>2010年</c:v>
                </c:pt>
                <c:pt idx="6">
                  <c:v>2015年</c:v>
                </c:pt>
                <c:pt idx="7">
                  <c:v>2017年</c:v>
                </c:pt>
              </c:strCache>
            </c:strRef>
          </c:cat>
          <c:val>
            <c:numRef>
              <c:f>Sheet1!$M$179:$M$186</c:f>
              <c:numCache>
                <c:formatCode>0.00%</c:formatCode>
                <c:ptCount val="8"/>
                <c:pt idx="0">
                  <c:v>0.19800000000000001</c:v>
                </c:pt>
                <c:pt idx="1">
                  <c:v>0.24099999999999999</c:v>
                </c:pt>
                <c:pt idx="2">
                  <c:v>0.35399999999999998</c:v>
                </c:pt>
                <c:pt idx="3">
                  <c:v>0.41</c:v>
                </c:pt>
                <c:pt idx="4">
                  <c:v>0.47099999999999997</c:v>
                </c:pt>
                <c:pt idx="5">
                  <c:v>0.50900000000000001</c:v>
                </c:pt>
                <c:pt idx="6">
                  <c:v>0.52400000000000002</c:v>
                </c:pt>
                <c:pt idx="7">
                  <c:v>0.52500000000000002</c:v>
                </c:pt>
              </c:numCache>
            </c:numRef>
          </c:val>
          <c:extLst>
            <c:ext xmlns:c16="http://schemas.microsoft.com/office/drawing/2014/chart" uri="{C3380CC4-5D6E-409C-BE32-E72D297353CC}">
              <c16:uniqueId val="{00000000-3254-4623-92E4-F6271C2022A1}"/>
            </c:ext>
          </c:extLst>
        </c:ser>
        <c:dLbls>
          <c:showLegendKey val="0"/>
          <c:showVal val="1"/>
          <c:showCatName val="0"/>
          <c:showSerName val="0"/>
          <c:showPercent val="0"/>
          <c:showBubbleSize val="0"/>
        </c:dLbls>
        <c:gapWidth val="219"/>
        <c:overlap val="-27"/>
        <c:axId val="684742223"/>
        <c:axId val="684742639"/>
      </c:barChart>
      <c:catAx>
        <c:axId val="68474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4742639"/>
        <c:crosses val="autoZero"/>
        <c:auto val="1"/>
        <c:lblAlgn val="ctr"/>
        <c:lblOffset val="100"/>
        <c:noMultiLvlLbl val="0"/>
      </c:catAx>
      <c:valAx>
        <c:axId val="6847426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crossAx val="68474222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0" i="0" u="none" strike="noStrike" kern="1200" spc="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r>
              <a:rPr lang="en-US" altLang="zh-CN" sz="1600" dirty="0">
                <a:latin typeface="Calibri" panose="020F0502020204030204" pitchFamily="34" charset="0"/>
                <a:cs typeface="Calibri" panose="020F0502020204030204" pitchFamily="34" charset="0"/>
              </a:rPr>
              <a:t>Percentage</a:t>
            </a:r>
            <a:r>
              <a:rPr lang="en-US" altLang="zh-CN" sz="1600" baseline="0" dirty="0">
                <a:latin typeface="Calibri" panose="020F0502020204030204" pitchFamily="34" charset="0"/>
                <a:cs typeface="Calibri" panose="020F0502020204030204" pitchFamily="34" charset="0"/>
              </a:rPr>
              <a:t> increase in the proportion of the population</a:t>
            </a:r>
            <a:endParaRPr lang="zh-CN" altLang="en-US" sz="1600"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lang="zh-CN" sz="1600" b="0" i="0" u="none" strike="noStrike" kern="1200" spc="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title>
    <c:autoTitleDeleted val="0"/>
    <c:plotArea>
      <c:layout/>
      <c:lineChart>
        <c:grouping val="standard"/>
        <c:varyColors val="0"/>
        <c:ser>
          <c:idx val="0"/>
          <c:order val="0"/>
          <c:tx>
            <c:strRef>
              <c:f>Sheet1!$B$1</c:f>
              <c:strCache>
                <c:ptCount val="1"/>
                <c:pt idx="0">
                  <c:v>propotion of population aged 65 and over</c:v>
                </c:pt>
              </c:strCache>
            </c:strRef>
          </c:tx>
          <c:spPr>
            <a:ln w="28575" cap="rnd">
              <a:solidFill>
                <a:srgbClr val="7BC9BE"/>
              </a:solidFill>
              <a:round/>
            </a:ln>
            <a:effectLst/>
          </c:spPr>
          <c:marker>
            <c:symbol val="circle"/>
            <c:size val="5"/>
            <c:spPr>
              <a:solidFill>
                <a:schemeClr val="accent1"/>
              </a:solidFill>
              <a:ln w="9525">
                <a:solidFill>
                  <a:srgbClr val="7BC9B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2020</c:v>
                </c:pt>
              </c:numCache>
            </c:numRef>
          </c:cat>
          <c:val>
            <c:numRef>
              <c:f>Sheet1!$B$2:$B$3</c:f>
              <c:numCache>
                <c:formatCode>General</c:formatCode>
                <c:ptCount val="2"/>
                <c:pt idx="0">
                  <c:v>0</c:v>
                </c:pt>
                <c:pt idx="1">
                  <c:v>5.44</c:v>
                </c:pt>
              </c:numCache>
            </c:numRef>
          </c:val>
          <c:smooth val="0"/>
          <c:extLst>
            <c:ext xmlns:c16="http://schemas.microsoft.com/office/drawing/2014/chart" uri="{C3380CC4-5D6E-409C-BE32-E72D297353CC}">
              <c16:uniqueId val="{00000000-6028-45AF-93F6-39FC4A325C10}"/>
            </c:ext>
          </c:extLst>
        </c:ser>
        <c:ser>
          <c:idx val="1"/>
          <c:order val="1"/>
          <c:tx>
            <c:strRef>
              <c:f>Sheet1!$C$1</c:f>
              <c:strCache>
                <c:ptCount val="1"/>
                <c:pt idx="0">
                  <c:v>propotion of population aged 60 and over</c:v>
                </c:pt>
              </c:strCache>
            </c:strRef>
          </c:tx>
          <c:spPr>
            <a:ln w="28575" cap="rnd">
              <a:solidFill>
                <a:srgbClr val="EC7B71"/>
              </a:solidFill>
              <a:round/>
            </a:ln>
            <a:effectLst/>
          </c:spPr>
          <c:marker>
            <c:symbol val="circle"/>
            <c:size val="5"/>
            <c:spPr>
              <a:solidFill>
                <a:schemeClr val="accent2"/>
              </a:solidFill>
              <a:ln w="9525">
                <a:solidFill>
                  <a:srgbClr val="EC7B7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2020</c:v>
                </c:pt>
              </c:numCache>
            </c:numRef>
          </c:cat>
          <c:val>
            <c:numRef>
              <c:f>Sheet1!$C$2:$C$3</c:f>
              <c:numCache>
                <c:formatCode>General</c:formatCode>
                <c:ptCount val="2"/>
                <c:pt idx="0">
                  <c:v>0</c:v>
                </c:pt>
                <c:pt idx="1">
                  <c:v>4.63</c:v>
                </c:pt>
              </c:numCache>
            </c:numRef>
          </c:val>
          <c:smooth val="0"/>
          <c:extLst>
            <c:ext xmlns:c16="http://schemas.microsoft.com/office/drawing/2014/chart" uri="{C3380CC4-5D6E-409C-BE32-E72D297353CC}">
              <c16:uniqueId val="{00000001-6028-45AF-93F6-39FC4A325C10}"/>
            </c:ext>
          </c:extLst>
        </c:ser>
        <c:dLbls>
          <c:dLblPos val="r"/>
          <c:showLegendKey val="0"/>
          <c:showVal val="1"/>
          <c:showCatName val="0"/>
          <c:showSerName val="0"/>
          <c:showPercent val="0"/>
          <c:showBubbleSize val="0"/>
        </c:dLbls>
        <c:marker val="1"/>
        <c:smooth val="0"/>
        <c:axId val="138176151"/>
        <c:axId val="69522423"/>
      </c:lineChart>
      <c:catAx>
        <c:axId val="138176151"/>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crossAx val="69522423"/>
        <c:crosses val="autoZero"/>
        <c:auto val="1"/>
        <c:lblAlgn val="ctr"/>
        <c:lblOffset val="100"/>
        <c:noMultiLvlLbl val="0"/>
      </c:catAx>
      <c:valAx>
        <c:axId val="69522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bg1">
                    <a:lumMod val="50000"/>
                  </a:schemeClr>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pPr>
            <a:endParaRPr lang="en-US"/>
          </a:p>
        </c:txPr>
        <c:crossAx val="138176151"/>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legendEntry>
      <c:legendEntry>
        <c:idx val="1"/>
        <c:txPr>
          <a:bodyPr rot="0" spcFirstLastPara="0" vertOverflow="ellipsis" vert="horz" wrap="square" anchor="ctr" anchorCtr="1"/>
          <a:lstStyle/>
          <a:p>
            <a:pPr>
              <a:defRPr lang="zh-CN" sz="12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legendEntry>
      <c:overlay val="0"/>
      <c:spPr>
        <a:noFill/>
        <a:ln>
          <a:noFill/>
        </a:ln>
        <a:effectLst/>
      </c:spPr>
      <c:txPr>
        <a:bodyPr rot="0" spcFirstLastPara="0" vertOverflow="ellipsis" vert="horz" wrap="square" anchor="ctr" anchorCtr="1"/>
        <a:lstStyle/>
        <a:p>
          <a:pPr>
            <a:defRPr lang="zh-CN" sz="1200" b="0" i="0" u="none" strike="noStrike" kern="1200" baseline="0">
              <a:solidFill>
                <a:schemeClr val="bg1">
                  <a:lumMod val="50000"/>
                </a:schemeClr>
              </a:solidFill>
              <a:latin typeface="Calibri" panose="020F0502020204030204" pitchFamily="34" charset="0"/>
              <a:ea typeface="思源黑体 CN Bold" panose="020B0800000000000000" charset="-122"/>
              <a:cs typeface="Calibri" panose="020F0502020204030204" pitchFamily="34" charset="0"/>
              <a:sym typeface="思源黑体 CN Bold" panose="020B0800000000000000" charset="-122"/>
            </a:defRPr>
          </a:pPr>
          <a:endParaRPr lang="en-US"/>
        </a:p>
      </c:txPr>
    </c:legend>
    <c:plotVisOnly val="1"/>
    <c:dispBlanksAs val="gap"/>
    <c:showDLblsOverMax val="0"/>
  </c:chart>
  <c:spPr>
    <a:noFill/>
    <a:ln>
      <a:noFill/>
    </a:ln>
    <a:effectLst/>
  </c:spPr>
  <c:txPr>
    <a:bodyPr/>
    <a:lstStyle/>
    <a:p>
      <a:pPr>
        <a:defRPr lang="zh-CN">
          <a:solidFill>
            <a:schemeClr val="bg1">
              <a:lumMod val="50000"/>
            </a:schemeClr>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7C-4BA2-A470-18330A5ED3D0}"/>
              </c:ext>
            </c:extLst>
          </c:dPt>
          <c:dPt>
            <c:idx val="1"/>
            <c:bubble3D val="0"/>
            <c:explosion val="16"/>
            <c:spPr>
              <a:solidFill>
                <a:schemeClr val="accent2"/>
              </a:solidFill>
              <a:ln w="19050">
                <a:solidFill>
                  <a:schemeClr val="lt1"/>
                </a:solidFill>
              </a:ln>
              <a:effectLst/>
            </c:spPr>
            <c:extLst>
              <c:ext xmlns:c16="http://schemas.microsoft.com/office/drawing/2014/chart" uri="{C3380CC4-5D6E-409C-BE32-E72D297353CC}">
                <c16:uniqueId val="{00000003-9D7C-4BA2-A470-18330A5ED3D0}"/>
              </c:ext>
            </c:extLst>
          </c:dPt>
          <c:dLbls>
            <c:dLbl>
              <c:idx val="0"/>
              <c:delete val="1"/>
              <c:extLst>
                <c:ext xmlns:c15="http://schemas.microsoft.com/office/drawing/2012/chart" uri="{CE6537A1-D6FC-4f65-9D91-7224C49458BB}"/>
                <c:ext xmlns:c16="http://schemas.microsoft.com/office/drawing/2014/chart" uri="{C3380CC4-5D6E-409C-BE32-E72D297353CC}">
                  <c16:uniqueId val="{00000001-9D7C-4BA2-A470-18330A5ED3D0}"/>
                </c:ext>
              </c:extLst>
            </c:dLbl>
            <c:dLbl>
              <c:idx val="1"/>
              <c:layout>
                <c:manualLayout>
                  <c:x val="9.2810033079986903E-3"/>
                  <c:y val="5.0039126127414325E-2"/>
                </c:manualLayout>
              </c:layout>
              <c:tx>
                <c:rich>
                  <a:bodyPr/>
                  <a:lstStyle/>
                  <a:p>
                    <a:r>
                      <a:rPr lang="en-US" altLang="zh-CN" dirty="0"/>
                      <a:t>&lt;20%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7C-4BA2-A470-18330A5ED3D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Sheet1!$F$219:$F$220</c:f>
              <c:strCache>
                <c:ptCount val="2"/>
                <c:pt idx="0">
                  <c:v>other state-owned enterprises </c:v>
                </c:pt>
                <c:pt idx="1">
                  <c:v>enterprises that still ran kindergartens </c:v>
                </c:pt>
              </c:strCache>
            </c:strRef>
          </c:cat>
          <c:val>
            <c:numRef>
              <c:f>Sheet1!$G$219:$G$220</c:f>
              <c:numCache>
                <c:formatCode>0%</c:formatCode>
                <c:ptCount val="2"/>
                <c:pt idx="0">
                  <c:v>0.80500000000000005</c:v>
                </c:pt>
                <c:pt idx="1">
                  <c:v>0.19</c:v>
                </c:pt>
              </c:numCache>
            </c:numRef>
          </c:val>
          <c:extLst>
            <c:ext xmlns:c16="http://schemas.microsoft.com/office/drawing/2014/chart" uri="{C3380CC4-5D6E-409C-BE32-E72D297353CC}">
              <c16:uniqueId val="{00000004-9D7C-4BA2-A470-18330A5ED3D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6982744607483549"/>
          <c:y val="0.69101382228991415"/>
          <c:w val="0.70447376086197744"/>
          <c:h val="0.24358019252170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4D-4560-BF48-FC0821F577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4D-4560-BF48-FC0821F5779D}"/>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A4D-4560-BF48-FC0821F5779D}"/>
                </c:ext>
              </c:extLst>
            </c:dLbl>
            <c:dLbl>
              <c:idx val="1"/>
              <c:delete val="1"/>
              <c:extLst>
                <c:ext xmlns:c15="http://schemas.microsoft.com/office/drawing/2012/chart" uri="{CE6537A1-D6FC-4f65-9D91-7224C49458BB}"/>
                <c:ext xmlns:c16="http://schemas.microsoft.com/office/drawing/2014/chart" uri="{C3380CC4-5D6E-409C-BE32-E72D297353CC}">
                  <c16:uniqueId val="{00000003-4A4D-4560-BF48-FC0821F577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Sheet1!$F$234:$F$235</c:f>
              <c:strCache>
                <c:ptCount val="2"/>
                <c:pt idx="0">
                  <c:v>enterprises that still ran kindergartens </c:v>
                </c:pt>
                <c:pt idx="1">
                  <c:v>other enterprises</c:v>
                </c:pt>
              </c:strCache>
            </c:strRef>
          </c:cat>
          <c:val>
            <c:numRef>
              <c:f>Sheet1!$G$234:$G$235</c:f>
              <c:numCache>
                <c:formatCode>0.00%</c:formatCode>
                <c:ptCount val="2"/>
                <c:pt idx="0">
                  <c:v>5.7000000000000002E-2</c:v>
                </c:pt>
                <c:pt idx="1">
                  <c:v>0.94299999999999995</c:v>
                </c:pt>
              </c:numCache>
            </c:numRef>
          </c:val>
          <c:extLst>
            <c:ext xmlns:c16="http://schemas.microsoft.com/office/drawing/2014/chart" uri="{C3380CC4-5D6E-409C-BE32-E72D297353CC}">
              <c16:uniqueId val="{00000004-4A4D-4560-BF48-FC0821F5779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1331649168853895"/>
          <c:y val="0.7484354039078448"/>
          <c:w val="0.65670034995625548"/>
          <c:h val="0.205268299795858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ltLang="zh-CN" sz="1400" dirty="0">
                <a:latin typeface="Calibri" panose="020F0502020204030204" pitchFamily="34" charset="0"/>
                <a:cs typeface="Calibri" panose="020F0502020204030204" pitchFamily="34" charset="0"/>
              </a:rPr>
              <a:t>Labor participation rate of young and adult females</a:t>
            </a:r>
            <a:endParaRPr lang="zh-CN" altLang="en-US" sz="1400"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Sheet1!$F$250:$F$251</c:f>
              <c:strCache>
                <c:ptCount val="2"/>
                <c:pt idx="0">
                  <c:v>1982年</c:v>
                </c:pt>
                <c:pt idx="1">
                  <c:v>2000年</c:v>
                </c:pt>
              </c:strCache>
            </c:strRef>
          </c:cat>
          <c:val>
            <c:numRef>
              <c:f>Sheet1!$G$250:$G$251</c:f>
              <c:numCache>
                <c:formatCode>0.00%</c:formatCode>
                <c:ptCount val="2"/>
                <c:pt idx="0">
                  <c:v>0.875</c:v>
                </c:pt>
                <c:pt idx="1">
                  <c:v>0.76200000000000001</c:v>
                </c:pt>
              </c:numCache>
            </c:numRef>
          </c:val>
          <c:extLst>
            <c:ext xmlns:c16="http://schemas.microsoft.com/office/drawing/2014/chart" uri="{C3380CC4-5D6E-409C-BE32-E72D297353CC}">
              <c16:uniqueId val="{00000000-5E63-4452-B2F5-84803AF24CCD}"/>
            </c:ext>
          </c:extLst>
        </c:ser>
        <c:dLbls>
          <c:dLblPos val="outEnd"/>
          <c:showLegendKey val="0"/>
          <c:showVal val="1"/>
          <c:showCatName val="0"/>
          <c:showSerName val="0"/>
          <c:showPercent val="0"/>
          <c:showBubbleSize val="0"/>
        </c:dLbls>
        <c:gapWidth val="219"/>
        <c:overlap val="-27"/>
        <c:axId val="1512309823"/>
        <c:axId val="1512310239"/>
      </c:barChart>
      <c:catAx>
        <c:axId val="151230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12310239"/>
        <c:crosses val="autoZero"/>
        <c:auto val="1"/>
        <c:lblAlgn val="ctr"/>
        <c:lblOffset val="100"/>
        <c:noMultiLvlLbl val="0"/>
      </c:catAx>
      <c:valAx>
        <c:axId val="15123102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2309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24-4135-8F0F-8F85563737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024-4135-8F0F-8F855637371E}"/>
              </c:ext>
            </c:extLst>
          </c:dPt>
          <c:dLbls>
            <c:dLbl>
              <c:idx val="0"/>
              <c:layout>
                <c:manualLayout>
                  <c:x val="-4.21751369139318E-2"/>
                  <c:y val="-4.0640633511905701E-2"/>
                </c:manualLayout>
              </c:layout>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097595325884298"/>
                      <c:h val="0.278279814578065"/>
                    </c:manualLayout>
                  </c15:layout>
                </c:ext>
                <c:ext xmlns:c16="http://schemas.microsoft.com/office/drawing/2014/chart" uri="{C3380CC4-5D6E-409C-BE32-E72D297353CC}">
                  <c16:uniqueId val="{00000001-7024-4135-8F0F-8F855637371E}"/>
                </c:ext>
              </c:extLst>
            </c:dLbl>
            <c:dLbl>
              <c:idx val="1"/>
              <c:delete val="1"/>
              <c:extLst>
                <c:ext xmlns:c15="http://schemas.microsoft.com/office/drawing/2012/chart" uri="{CE6537A1-D6FC-4f65-9D91-7224C49458BB}"/>
                <c:ext xmlns:c16="http://schemas.microsoft.com/office/drawing/2014/chart" uri="{C3380CC4-5D6E-409C-BE32-E72D297353CC}">
                  <c16:uniqueId val="{00000003-7024-4135-8F0F-8F855637371E}"/>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val>
            <c:numRef>
              <c:f>Sheet1!$H$11:$H$12</c:f>
              <c:numCache>
                <c:formatCode>0.00%</c:formatCode>
                <c:ptCount val="2"/>
                <c:pt idx="0">
                  <c:v>0.62360000000000004</c:v>
                </c:pt>
                <c:pt idx="1">
                  <c:v>0.37640000000000001</c:v>
                </c:pt>
              </c:numCache>
            </c:numRef>
          </c:val>
          <c:extLst>
            <c:ext xmlns:c16="http://schemas.microsoft.com/office/drawing/2014/chart" uri="{C3380CC4-5D6E-409C-BE32-E72D297353CC}">
              <c16:uniqueId val="{00000004-7024-4135-8F0F-8F855637371E}"/>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dirty="0"/>
              <a:t>Working hours of</a:t>
            </a:r>
            <a:r>
              <a:rPr lang="en-US" altLang="zh-CN" baseline="0" dirty="0"/>
              <a:t> h</a:t>
            </a:r>
            <a:r>
              <a:rPr lang="en-US" altLang="zh-CN" dirty="0"/>
              <a:t>ousework per</a:t>
            </a:r>
            <a:r>
              <a:rPr lang="en-US" altLang="zh-CN" baseline="0" dirty="0"/>
              <a:t> day</a:t>
            </a:r>
            <a:endParaRPr lang="en-US" altLang="zh-CN" dirty="0"/>
          </a:p>
        </c:rich>
      </c:tx>
      <c:layout>
        <c:manualLayout>
          <c:xMode val="edge"/>
          <c:yMode val="edge"/>
          <c:x val="0.31926481776358501"/>
          <c:y val="2.87226469113223E-2"/>
        </c:manualLayout>
      </c:layout>
      <c:overlay val="0"/>
      <c:spPr>
        <a:noFill/>
        <a:ln>
          <a:noFill/>
        </a:ln>
        <a:effectLst/>
      </c:spPr>
      <c:txPr>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Sheet1!$G$33</c:f>
              <c:strCache>
                <c:ptCount val="1"/>
                <c:pt idx="0">
                  <c:v>Working hours per day /h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Sheet1!$F$34:$F$39</c:f>
              <c:strCache>
                <c:ptCount val="6"/>
                <c:pt idx="0">
                  <c:v>urban females </c:v>
                </c:pt>
                <c:pt idx="1">
                  <c:v>urban males </c:v>
                </c:pt>
                <c:pt idx="4">
                  <c:v>rural females </c:v>
                </c:pt>
                <c:pt idx="5">
                  <c:v>rural males </c:v>
                </c:pt>
              </c:strCache>
            </c:strRef>
          </c:cat>
          <c:val>
            <c:numRef>
              <c:f>Sheet1!$G$34:$G$39</c:f>
              <c:numCache>
                <c:formatCode>General</c:formatCode>
                <c:ptCount val="6"/>
                <c:pt idx="0">
                  <c:v>3.75</c:v>
                </c:pt>
                <c:pt idx="1">
                  <c:v>2.16</c:v>
                </c:pt>
                <c:pt idx="4">
                  <c:v>5.18</c:v>
                </c:pt>
                <c:pt idx="5">
                  <c:v>2.23</c:v>
                </c:pt>
              </c:numCache>
            </c:numRef>
          </c:val>
          <c:extLst>
            <c:ext xmlns:c16="http://schemas.microsoft.com/office/drawing/2014/chart" uri="{C3380CC4-5D6E-409C-BE32-E72D297353CC}">
              <c16:uniqueId val="{00000000-908C-430E-8E41-6B2812AFC876}"/>
            </c:ext>
          </c:extLst>
        </c:ser>
        <c:dLbls>
          <c:showLegendKey val="0"/>
          <c:showVal val="1"/>
          <c:showCatName val="0"/>
          <c:showSerName val="0"/>
          <c:showPercent val="0"/>
          <c:showBubbleSize val="0"/>
        </c:dLbls>
        <c:gapWidth val="219"/>
        <c:overlap val="-27"/>
        <c:axId val="152343231"/>
        <c:axId val="152339071"/>
      </c:barChart>
      <c:catAx>
        <c:axId val="15234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en-US"/>
          </a:p>
        </c:txPr>
        <c:crossAx val="152339071"/>
        <c:crosses val="autoZero"/>
        <c:auto val="1"/>
        <c:lblAlgn val="ctr"/>
        <c:lblOffset val="100"/>
        <c:noMultiLvlLbl val="0"/>
      </c:catAx>
      <c:valAx>
        <c:axId val="152339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en-US"/>
          </a:p>
        </c:txPr>
        <c:crossAx val="152343231"/>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1E-4510-BE56-E74A4E077E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1E-4510-BE56-E74A4E077E0C}"/>
              </c:ext>
            </c:extLst>
          </c:dPt>
          <c:dLbls>
            <c:dLbl>
              <c:idx val="0"/>
              <c:layout>
                <c:manualLayout>
                  <c:x val="3.6111111111111101E-2"/>
                  <c:y val="-6.4814814814814797E-2"/>
                </c:manualLayout>
              </c:layout>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E-4510-BE56-E74A4E077E0C}"/>
                </c:ext>
              </c:extLst>
            </c:dLbl>
            <c:dLbl>
              <c:idx val="1"/>
              <c:delete val="1"/>
              <c:extLst>
                <c:ext xmlns:c15="http://schemas.microsoft.com/office/drawing/2012/chart" uri="{CE6537A1-D6FC-4f65-9D91-7224C49458BB}"/>
                <c:ext xmlns:c16="http://schemas.microsoft.com/office/drawing/2014/chart" uri="{C3380CC4-5D6E-409C-BE32-E72D297353CC}">
                  <c16:uniqueId val="{00000003-0E1E-4510-BE56-E74A4E077E0C}"/>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Sheet1!$G$74:$G$75</c:f>
              <c:strCache>
                <c:ptCount val="2"/>
                <c:pt idx="0">
                  <c:v>企业</c:v>
                </c:pt>
                <c:pt idx="1">
                  <c:v>企业</c:v>
                </c:pt>
              </c:strCache>
            </c:strRef>
          </c:cat>
          <c:val>
            <c:numRef>
              <c:f>Sheet1!$H$74:$H$75</c:f>
              <c:numCache>
                <c:formatCode>0.00%</c:formatCode>
                <c:ptCount val="2"/>
                <c:pt idx="0">
                  <c:v>0.88700000000000001</c:v>
                </c:pt>
                <c:pt idx="1">
                  <c:v>0.113</c:v>
                </c:pt>
              </c:numCache>
            </c:numRef>
          </c:val>
          <c:extLst>
            <c:ext xmlns:c16="http://schemas.microsoft.com/office/drawing/2014/chart" uri="{C3380CC4-5D6E-409C-BE32-E72D297353CC}">
              <c16:uniqueId val="{00000004-0E1E-4510-BE56-E74A4E077E0C}"/>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6F-4D89-84CA-FCBA1DA254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6F-4D89-84CA-FCBA1DA254FB}"/>
              </c:ext>
            </c:extLst>
          </c:dPt>
          <c:dLbls>
            <c:dLbl>
              <c:idx val="0"/>
              <c:layout>
                <c:manualLayout>
                  <c:x val="-6.6666666666666693E-2"/>
                  <c:y val="0.11111111111111099"/>
                </c:manualLayout>
              </c:layout>
              <c:tx>
                <c:rich>
                  <a:bodyPr/>
                  <a:lstStyle/>
                  <a:p>
                    <a:r>
                      <a:rPr lang="en-US" altLang="zh-CN" dirty="0"/>
                      <a:t>Laid-off male workers</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0112357830271202"/>
                      <c:h val="0.285138888888889"/>
                    </c:manualLayout>
                  </c15:layout>
                  <c15:showDataLabelsRange val="0"/>
                </c:ext>
                <c:ext xmlns:c16="http://schemas.microsoft.com/office/drawing/2014/chart" uri="{C3380CC4-5D6E-409C-BE32-E72D297353CC}">
                  <c16:uniqueId val="{00000001-096F-4D89-84CA-FCBA1DA254FB}"/>
                </c:ext>
              </c:extLst>
            </c:dLbl>
            <c:dLbl>
              <c:idx val="1"/>
              <c:layout>
                <c:manualLayout>
                  <c:x val="1.38889982502187E-2"/>
                  <c:y val="-0.17592592592592601"/>
                </c:manualLayout>
              </c:layout>
              <c:tx>
                <c:rich>
                  <a:bodyPr/>
                  <a:lstStyle/>
                  <a:p>
                    <a:r>
                      <a:rPr lang="en-US" altLang="zh-CN" dirty="0"/>
                      <a:t>Laid-off female workers</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437763998250219"/>
                      <c:h val="0.285138888888889"/>
                    </c:manualLayout>
                  </c15:layout>
                  <c15:showDataLabelsRange val="0"/>
                </c:ext>
                <c:ext xmlns:c16="http://schemas.microsoft.com/office/drawing/2014/chart" uri="{C3380CC4-5D6E-409C-BE32-E72D297353CC}">
                  <c16:uniqueId val="{00000003-096F-4D89-84CA-FCBA1DA254FB}"/>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Sheet1!$G$89:$G$90</c:f>
              <c:strCache>
                <c:ptCount val="2"/>
                <c:pt idx="0">
                  <c:v>男性</c:v>
                </c:pt>
                <c:pt idx="1">
                  <c:v>女性</c:v>
                </c:pt>
              </c:strCache>
            </c:strRef>
          </c:cat>
          <c:val>
            <c:numRef>
              <c:f>Sheet1!$H$89:$H$90</c:f>
              <c:numCache>
                <c:formatCode>General</c:formatCode>
                <c:ptCount val="2"/>
                <c:pt idx="0">
                  <c:v>8.5</c:v>
                </c:pt>
                <c:pt idx="1">
                  <c:v>20</c:v>
                </c:pt>
              </c:numCache>
            </c:numRef>
          </c:val>
          <c:extLst>
            <c:ext xmlns:c16="http://schemas.microsoft.com/office/drawing/2014/chart" uri="{C3380CC4-5D6E-409C-BE32-E72D297353CC}">
              <c16:uniqueId val="{00000004-096F-4D89-84CA-FCBA1DA254FB}"/>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E0781F-AE34-4905-86DE-EE6C58591F63}" type="datetimeFigureOut">
              <a:rPr lang="zh-CN" altLang="en-US" smtClean="0"/>
              <a:t>2023/1/10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9E55F7-CF20-431D-9883-75E6B60BC91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2C58D-7147-4627-BA94-8717A4365A10}" type="datetimeFigureOut">
              <a:rPr lang="zh-CN" altLang="en-US" smtClean="0"/>
              <a:t>2023/1/10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22A1E-8FB9-481E-B281-D91D393A5A9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the 21st century, China has entered a new turning point in population development. The imbalance of population structure and population aging have become two of the main problems in current society. if the one child policy is still implemented in China, it will plunge the country into an irreversible crisis of population aging. According to the country's seventh national census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People who aged 60 and over account for 18.70 percent of China’s population, with 13.50 percent of them aged 65 and over. Between 2010 and 2020, the proportion of people aged 60 and over has risen by 5.44 percentage points, as people aged 65 and over has risen by 4.63 percentage points.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order to adapt to the new situation of population development, the family planning policy, which has remained unchanged for decades, has undergone adjustments. After the “selective two-child ” policy, the two-child” policy has also been launched consecutively.</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Retrospectively, the history of the family planning policy shows the main purpose of the policy is to adjust the number and structure of population . During this process, these family planning policies have elevated the private behavior of childbearing from the choice of individuals and families to the country and society</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which laid the foundation of the close relation between childbearing and social development issues, such as demographic dividends, population aging,  and declining birthrate,in view of the public discussions.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following is an introduction to the current status of fertility penalties in China. There are certain disparity in the social and economic system and mainstream ideas in China before and after the reform and opening up, which leads to different fertility penalties for females. Therefore, we divide the introduction into  pre and after the reform and opening up.</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Marxist view of women’s emancipation is contingent on women’s participation in socialised labour,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women’s full participation in the labour force played a key role in the leadership’s attempt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200" dirty="0">
                <a:effectLst/>
                <a:latin typeface="等线" panose="02010600030101010101" pitchFamily="2" charset="-122"/>
                <a:cs typeface="Times New Roman" panose="02020603050405020304" pitchFamily="18" charset="0"/>
              </a:rPr>
              <a:t>to alleviate discrimination against women in society</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First Under central planning, China’s urban labour market was known as an ‘iron rice bowl’ with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everyone eating from one big pot’. Workers in state enterprises were employed for life and paid according to centrally regulated wage scales that were determined predominantly on the basis of workers’ education and seniority </a:t>
            </a: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Second Marxist view of women’s emancipation is contingent on women’s participation in socialised labour, </a:t>
            </a: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women’s full participation in the labour force played a key role in the leadership’s attempt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algn="just">
              <a:spcBef>
                <a:spcPts val="0"/>
              </a:spcBef>
              <a:spcAft>
                <a:spcPts val="0"/>
              </a:spcAft>
            </a:pPr>
            <a:r>
              <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to alleviate discrimination against women in society.</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That is why China strongly supported</a:t>
            </a:r>
          </a:p>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females accessible to employment at that time.</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Third </a:t>
            </a:r>
            <a:r>
              <a:rPr lang="en-US" altLang="zh-CN" sz="1200" dirty="0">
                <a:effectLst/>
                <a:latin typeface="等线" panose="02010600030101010101" pitchFamily="2" charset="-122"/>
                <a:cs typeface="Times New Roman" panose="02020603050405020304" pitchFamily="18" charset="0"/>
              </a:rPr>
              <a:t>Most working-age women in the urban sector were employed full-time after school graduation. To support working mothers, resources were devoted to a publicly funded childcare system that provided care to children from the earliest months of their lives until they entered primary schools (He and Jiang, 2008). In addition to on-site childcare, the employers also provided working mothers with nursing rooms for breastfeeding and paid maternity/family leave. For example, some kindergartens are named after its relative authorities , which indicates that this kindergarten in the past was established to provide employees with childcare benefits. For example, some kindergartens are named after its relative authorities , which indicates that this kindergarten in the past was established to provide employees with childcare benefits. </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These family-friendly policies made it easier for mothers to combine paid work with domestic responsibilities, thereby minimising the degree to which childbearing and -rearing interrupted women’s workforce participation. Although women remained the principal caregivers for children and other family members and their domestic burdens had the potential to leave them exhausted or distracted at work, the impact of work effort on earnings was limited because the wage differentials among workers were compressed (Meng and Kidd, 1997). In essence, the costs of social reproduction under central planning were not solely borne by women; the state and employers footed part of the bill. As a result, the wage penalty for motherhood was to be small or non-existent under central planning.</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dirty="0">
              <a:effectLst/>
              <a:latin typeface="等线" panose="02010600030101010101" pitchFamily="2" charset="-122"/>
              <a:cs typeface="Times New Roman" panose="02020603050405020304" pitchFamily="18" charset="0"/>
            </a:endParaRPr>
          </a:p>
          <a:p>
            <a:pPr algn="just"/>
            <a:endParaRPr lang="en-US" altLang="zh-CN" sz="1200" dirty="0">
              <a:effectLst/>
              <a:latin typeface="等线" panose="02010600030101010101" pitchFamily="2" charset="-122"/>
              <a:cs typeface="Times New Roman" panose="02020603050405020304" pitchFamily="18" charset="0"/>
            </a:endParaRPr>
          </a:p>
          <a:p>
            <a:pPr algn="just"/>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Of those seen in transition economies, China’s reforms are some of the most successful; they have produced impressive rates of economic growth and massive poverty reduction .However, an unintended consequence of the SOE-sector restructuring is that the reforms dismantled the institutional mechanisms that had internalised the costs of social reproduction and protected working mothers under central planning, and did not create adequate measures to replace them. </a:t>
            </a:r>
          </a:p>
          <a:p>
            <a:r>
              <a:rPr lang="en-US" altLang="zh-CN" sz="1200" dirty="0">
                <a:effectLst/>
                <a:latin typeface="等线" panose="02010600030101010101" pitchFamily="2" charset="-122"/>
                <a:cs typeface="Times New Roman" panose="02020603050405020304" pitchFamily="18" charset="0"/>
              </a:rPr>
              <a:t>Undoubtedly, the Chinese government has passed a series of regulations to protect women against labour market discrimination in the post-reform era. For instance, the new labour law stipulates that women and men have equal employment rights, female employees are entitled to a 90-day maternity leave, and no employer should lay off female employees, lower their wages or unilaterally terminate their labour contracts for reasons of marriage, pregnancy, maternity leave or  breastfeed-Ing. </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Although these ‘mother-friendly’ regulations have been implemented in govern-ment agencies, non-profits, public organisations and large SOEs, they have been largely ignored by private employers. There are no effective mechanisms to protect mothers from being adversely affected by market discipline and discriminatory practices in the private sector.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Moreover, under pressure to increase profits, enterprises are increasingly relying on piece rate wages and performance-based bonus payments to elicit effort and discourage absenteeism. These competitive compensation schemes tend to disadvantage mothers, because childbearing and rearing responsibilities decrease the time and energy that they have available for paid work and thereby hinder their job performance.</a:t>
            </a:r>
          </a:p>
          <a:p>
            <a:pPr algn="just"/>
            <a:r>
              <a:rPr lang="en-US" altLang="zh-CN" sz="1200" dirty="0">
                <a:effectLst/>
                <a:latin typeface="等线" panose="02010600030101010101" pitchFamily="2" charset="-122"/>
                <a:cs typeface="Times New Roman" panose="02020603050405020304" pitchFamily="18" charset="0"/>
              </a:rPr>
              <a:t>Another far-reaching change following the SOE-sector restructuring has been the substantial cutback in the support provided by the government and employers for child-care. With the drive for efficiency, the vast majority of Chinese enterprises ceased to offer subsidised childcare to employees.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13</a:t>
            </a:fld>
            <a:endParaRPr lang="zh-CN" altLang="en-US"/>
          </a:p>
        </p:txBody>
      </p:sp>
    </p:spTree>
    <p:extLst>
      <p:ext uri="{BB962C8B-B14F-4D97-AF65-F5344CB8AC3E}">
        <p14:creationId xmlns:p14="http://schemas.microsoft.com/office/powerpoint/2010/main" val="103455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According to the Chinese firm social responsibility survey undertaken in 2006, enterprises with kindergartens hasn’t accounted for 20% of all state owned enterprises , and as  for all types of enterprises there are only 5% of them are equipped with kindergartens. Publicly funded nurseries for children aged up to two years have become largely non-existent.</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With the exception of employees of government agencies, non-profit public organisations continued to provide subsidised childcare, urban parents have had to rely on service-for-fee child-care programmes to meet their needs. Thus it has become increasingly difficult for mothers with young children to participate in the labour force. Maurer-Fazio et al. (2009) present evidence that the labour force participation rate for urban women with pre school age children fell dramatically between 1990 and 2000, and that residence with grandparents became increasingly important for women looking to stay in the labour force. </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Du and Dong (2010) find that the sharpest decline in labour force participation occurred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among women with children younger than three years of age. Additionally, a growing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200" dirty="0">
                <a:effectLst/>
                <a:latin typeface="等线" panose="02010600030101010101" pitchFamily="2" charset="-122"/>
                <a:cs typeface="Times New Roman" panose="02020603050405020304" pitchFamily="18" charset="0"/>
              </a:rPr>
              <a:t>number of urban women have been pushed into the informal sector in which jobs are typically temporary or part-time, insecure and low paying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With the exception of employees of government agencies, non-profit public organisations continued to provide subsidised childcare, urban parents have had to rely on service-for-fee child-care programmes to meet their needs. Thus it has become increasingly difficult for mothers with young children to participate in the labour force.</a:t>
            </a:r>
          </a:p>
          <a:p>
            <a:r>
              <a:rPr lang="en-US" altLang="zh-CN" sz="1200" dirty="0">
                <a:effectLst/>
                <a:latin typeface="等线" panose="02010600030101010101" pitchFamily="2" charset="-122"/>
                <a:cs typeface="Times New Roman" panose="02020603050405020304" pitchFamily="18" charset="0"/>
              </a:rPr>
              <a:t>We can see on the picture  presenting the evidence that the labour force participation rate for urban women with pre school age children fell dramatically between 1990 and 2000, and that residence with grandparents became increasingly important for women looking to stay in the labour force. </a:t>
            </a:r>
          </a:p>
          <a:p>
            <a:r>
              <a:rPr lang="en-US" altLang="zh-CN" sz="1200" dirty="0">
                <a:effectLst/>
                <a:latin typeface="等线" panose="02010600030101010101" pitchFamily="2" charset="-122"/>
                <a:cs typeface="Times New Roman" panose="02020603050405020304" pitchFamily="18" charset="0"/>
              </a:rPr>
              <a:t>Some research find that the sharpest decline in labour force participation occurred </a:t>
            </a:r>
          </a:p>
          <a:p>
            <a:r>
              <a:rPr lang="en-US" altLang="zh-CN" sz="1200" dirty="0">
                <a:effectLst/>
                <a:latin typeface="等线" panose="02010600030101010101" pitchFamily="2" charset="-122"/>
                <a:cs typeface="Times New Roman" panose="02020603050405020304" pitchFamily="18" charset="0"/>
              </a:rPr>
              <a:t>among women with children younger than three years of age. Additionally, a growing </a:t>
            </a:r>
          </a:p>
          <a:p>
            <a:r>
              <a:rPr lang="en-US" altLang="zh-CN" sz="1200" dirty="0">
                <a:effectLst/>
                <a:latin typeface="等线" panose="02010600030101010101" pitchFamily="2" charset="-122"/>
                <a:cs typeface="Times New Roman" panose="02020603050405020304" pitchFamily="18" charset="0"/>
              </a:rPr>
              <a:t>number of urban women have been pushed into the informal sector in which jobs are typically temporary or part-time, insecure and low paying</a:t>
            </a:r>
          </a:p>
          <a:p>
            <a:endParaRPr lang="en-US" altLang="zh-CN" sz="1200" dirty="0">
              <a:effectLst/>
              <a:latin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4622A1E-8FB9-481E-B281-D91D393A5A9E}" type="slidenum">
              <a:rPr lang="zh-CN" altLang="en-US" smtClean="0"/>
              <a:t>16</a:t>
            </a:fld>
            <a:endParaRPr lang="zh-CN" altLang="en-US"/>
          </a:p>
        </p:txBody>
      </p:sp>
    </p:spTree>
    <p:extLst>
      <p:ext uri="{BB962C8B-B14F-4D97-AF65-F5344CB8AC3E}">
        <p14:creationId xmlns:p14="http://schemas.microsoft.com/office/powerpoint/2010/main" val="125865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Thus, privatisation and labour market deregulation associated with the SOE-sector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restructuring are expected to widen the wage gap between mothers and childless women by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increasing birth-related workforce interruptions, exacerbating the impediments of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childbearing and -rearing to mothers’ opportunities for on-the-job training or promotion,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tightening the link between earnings and job performance, and pushing mothers into the </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rPr>
              <a:t>types of jobs that offer more flexibility but lower pay</a:t>
            </a:r>
            <a:endParaRPr kumimoji="0" lang="zh-CN" altLang="zh-CN" sz="1200" b="0" i="0" u="none" strike="noStrike" kern="1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algn="just"/>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22A1E-8FB9-481E-B281-D91D393A5A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300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18</a:t>
            </a:fld>
            <a:endParaRPr lang="zh-CN" altLang="en-US"/>
          </a:p>
        </p:txBody>
      </p:sp>
    </p:spTree>
    <p:extLst>
      <p:ext uri="{BB962C8B-B14F-4D97-AF65-F5344CB8AC3E}">
        <p14:creationId xmlns:p14="http://schemas.microsoft.com/office/powerpoint/2010/main" val="269252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the process of economic globalization, the degree of production automation in some industries is soaring, which in a certain extent will cause a large number of workers laid off. </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structural unemployment becomes even a more serious case for some poorly educated and unskilled workers. Consequently, some companies have turned regular employees into   piece workers or temporary workers with no minimum wage, social security or welfare, while female workers, who often with lower levels of education, Raising children consumes them a great deal of energy</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have borne the brunt of production automation in this process.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 reflects the average housework time of males and females . It can be seen that urban females spend 1.8 times more housework time than males, while rural females spend 2.3 times more housework time than males, nearly three hours more than males.</a:t>
            </a:r>
            <a:r>
              <a:rPr lang="zh-CN" altLang="en-US" dirty="0"/>
              <a:t> </a:t>
            </a:r>
            <a:endParaRPr lang="en-US" altLang="zh-CN" dirty="0"/>
          </a:p>
          <a:p>
            <a:r>
              <a:rPr lang="en-US" altLang="zh-CN" dirty="0"/>
              <a:t>Therefore females, especially middle-aged groups, as adapting to economic globalization, often become the main target of layoffs in enterprises. As a result, females are confronting double burdens —— on the one hand, they need to gain earnings to support their families  </a:t>
            </a:r>
          </a:p>
          <a:p>
            <a:r>
              <a:rPr lang="en-US" altLang="zh-CN" dirty="0"/>
              <a:t>(especially if their husbands also face unemployment), and on the other hand, because of lower income and the higher child care prices and limited access to child care services</a:t>
            </a:r>
            <a:r>
              <a:rPr lang="zh-CN" altLang="en-US" dirty="0"/>
              <a:t>， </a:t>
            </a:r>
            <a:r>
              <a:rPr lang="en-US" altLang="zh-CN" dirty="0"/>
              <a:t>the ability of relying on social services to reduce housework is enormously reduced, so that females need to bear a heavier burden of housework, which ends with increasing constraints on their paid work time. In this case, informal employment, characterized by flexible working hours and more freedom in deciding when to and off work, turns to be the only way for these females.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While on the contrary, the development of female who are the subjects of childbearing, has been neglected in this heated debate. It is true that childbearing is the motive force and foundation of population and social development, while the nature of sex makes female have to bear the responsibility of childbearing.But in the society where male hold the mainstream discourse power, childbearing seems to be divorced from female. Few mainstream discourses which has the perspective of female, are be discussed when related to the conflicts between childbearing and female’s personal development, as well as the negative impacts on female.</a:t>
            </a:r>
          </a:p>
          <a:p>
            <a:r>
              <a:rPr lang="en-US" altLang="zh-CN" dirty="0"/>
              <a:t>However, women’s childbearing and -rearing role tends to disadvantage them in the </a:t>
            </a:r>
          </a:p>
          <a:p>
            <a:r>
              <a:rPr lang="en-US" altLang="zh-CN" dirty="0"/>
              <a:t>labour market and is a major factor feeding into their weak position in terms of occupations and earnings</a:t>
            </a: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At present, in China standardized employment management on informal employment is often lacked. For instances, social security and protection of labor rights in informal employment is low in level, and labor relations management based on labor hours is not implemented. Most informal workers are excluded from urban social security systems such as unemployment insurance and maternity insurance. Low income, long working hours and housework force informal employed females not only fall into "economic poverty", but also into "time poverty". Under the same conditions as males, females are more likely to participate in informal employment, which means there are more females entering the low-end job market without social protection, making females more vulnerable than men in the aspects of development. Gender gap within informal employment may further marginalize females at the lower end of the labour market.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while in recent years the wage gap between males and females has increasingly widened, from 77.5 percent in 1990 to 70 percent in 2010.Most of these females are employed in low-skilled and low-paid jobs in flexible employment, and at the same time they face less labour security, while fertility penalties in flexible employment can be higher than those for males.</a:t>
            </a:r>
          </a:p>
          <a:p>
            <a:endParaRPr lang="en-US" altLang="zh-CN" dirty="0"/>
          </a:p>
          <a:p>
            <a:r>
              <a:rPr lang="en-US" altLang="zh-CN" dirty="0"/>
              <a:t>First of all, when economic crisis is raging and economic system is reforming, with the circumstance that few or even no formal jobs are provided, numerous job seekers can only find jobs in informal employment areas.  As more male job hunters seek jobs in the informal job market, the lowest rank of informal employment area is where females are pushed(111).  Especially at present, high-tech is applied widely, which requires more high-tech jobs, while males usually have more opportunities for access, females doom to enter the lower level of the informal economy(112). </a:t>
            </a:r>
          </a:p>
          <a:p>
            <a:r>
              <a:rPr lang="en-US" altLang="zh-CN" dirty="0"/>
              <a:t>Secondly, in informal employment area, since the sex gap is existent in the division of labor, females are at the bottom of the area, and the gender segregation of industries and occupations does have an important impact on the income of male and female informal workers.  As average income of informal workers is lower than the average income of regular workers, and the gender pay gap for informal workers is larger than that for regular workers, the income gap between the two sexes is further widened, which determines the lower economic status of females in general than male,  bringing females to the margin of the low-end labor market in society. </a:t>
            </a:r>
          </a:p>
          <a:p>
            <a:r>
              <a:rPr lang="en-US" altLang="zh-CN" dirty="0"/>
              <a:t> </a:t>
            </a:r>
          </a:p>
          <a:p>
            <a:r>
              <a:rPr lang="en-US" altLang="zh-CN" dirty="0"/>
              <a:t>Finally, females find jobs in informal employment are at risk of falling into poverty because of inadequate social welfare, medical care and social security.  In fact, the society and protection of informal workers have always been a critical issue in the study of informal employment.  Informal workers not only face job and income instability, but also occupational safety and health risks, while females who engage in informal employment are more vulnerable and less protected.  The fertility penalty faced by females is often more severe.</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Briefly, demonstrated by the survey in 2007, among the 9,063 female workers working flexibly, 54.5% did not sign labor contracts with employers, 60.8% paid without pension and health insurance, 57.7% had no day-off on statutory holidays, 23.6% did not get overtime pay, and 2.4% responded that boss has sexually harassed female employees in enterprises.</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25</a:t>
            </a:fld>
            <a:endParaRPr lang="zh-CN" altLang="en-US"/>
          </a:p>
        </p:txBody>
      </p:sp>
    </p:spTree>
    <p:extLst>
      <p:ext uri="{BB962C8B-B14F-4D97-AF65-F5344CB8AC3E}">
        <p14:creationId xmlns:p14="http://schemas.microsoft.com/office/powerpoint/2010/main" val="157028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On the one hand, during the implementation of the </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one-child</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 family planning policy, the </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one-and-a-half child</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 policy in some regions reflects the tradition of male gender preference, while the discrimination against female reflected in the policy is not conducive to promoting gender equality, which has also caused problems such as serious imbalance in the sex ratio at birth.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But on the other hand, the status of female has been potentially improved by the implementation of </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one child</a:t>
            </a:r>
            <a:r>
              <a:rPr lang="zh-CN" altLang="zh-CN" sz="1200" dirty="0">
                <a:effectLst/>
                <a:ea typeface="等线" panose="02010600030101010101" pitchFamily="2" charset="-122"/>
                <a:cs typeface="Times New Roman" panose="02020603050405020304" pitchFamily="18" charset="0"/>
              </a:rPr>
              <a:t>”</a:t>
            </a:r>
            <a:r>
              <a:rPr lang="en-US" altLang="zh-CN" sz="1200" dirty="0">
                <a:effectLst/>
                <a:ea typeface="等线" panose="02010600030101010101" pitchFamily="2" charset="-122"/>
                <a:cs typeface="Times New Roman" panose="02020603050405020304" pitchFamily="18" charset="0"/>
              </a:rPr>
              <a:t>family planning policy. By the means of compulsory "one-child" family planning policy, female actually have gotten rid of the heavy burden of frequent child bearing and rearing,and thus they are able to spend more time and energy in learning scientific and cultural knowledge, participating in social and economic activities, and enabling themselves with higher degree of economic independence. At the same time, the improvement of female's education level, as well as social and economic status, has also benefited the implementing of family planning policy and the birthrate was reduced. It is true that although the original goal of implementing family planning policy was not to improve female's social status, but consequently, female are free from frequent childbearing, and obtain time and opportunities for personal development. In decades, the significant improvement of education level and social status of Chinese female has been witnessed.</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recent years, to accommodate the new situation of population development, the family planning policy has been reformed from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two-child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policy for only-child parents and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selective two-child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policy to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two-child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policy, which marks that the family planning policy has entered a new historical stage. However, judging from the embarrassing situation of the previous "selective two-child " policy, the reform of the family planning policy was too far from the expected goal. This is because with the improvement of female social status, more and more female begin to pay attention to their own career development.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However, the current family planning policy ignores the conflicts between childbearing and personal development confronted by female as the subject of childbearing. On the one hand, the </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selective two-child</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policy hinders female from balancing their own development and giving birth to a second child. On the other hand, the policy itself produces little effect.</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In the light of the above information, known by us are both the negative impact of fertility penalties on the career of a mother, and the lack of security for females in informal employment. So a question is emerged—— Will females in informal employment be more affected considering the second child policy of China? I have compared the data from the cgss database for 2013 and 2017 to build a did model for quantitative analysis. Here we will introduce the did model briefly.</a:t>
            </a:r>
          </a:p>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Difference in differences is a statistical technique used in econometrics and quantitative sociology that attempts to mimic an experimental research. Design using observational study. Data. It calculates the effective treatment on an outcome, by comparing the average change over time in the outcome variable for the treatment group, too. The average change over time for the control group. This method may be subjects for certain biases, although it is intended to eliminate some of the effects of selection bias. In contrast to a within subjects estimate of the treatment effect, or between subjects estimate of the treatment effect. It measures the difference in the differences between the treatment and control group over time. General definition, Difference in differences requires data measured at two or more different time periods. In the example pictured, the treatment group is represented by the line P and the control group is represented by the line S. Both groups are measured on the out came variable at time one before either group has received the treatment represented by the point s. P, S, one. The treatment group then receives or experiences the treatment, and both groups are again measured after this, at time two. Not all of the difference between the treatment and control groups, at times two, can be explained as being an effect of the treatment. Because the treatment group and control group did not start out at the same point at time, one. It did therefore calculate the normal difference in the outcome variable between the two groups represented by the dotted line The treatment effect is the difference between the observed outcome and their normal outcome.</a:t>
            </a:r>
          </a:p>
        </p:txBody>
      </p:sp>
      <p:sp>
        <p:nvSpPr>
          <p:cNvPr id="4" name="灯片编号占位符 3"/>
          <p:cNvSpPr>
            <a:spLocks noGrp="1"/>
          </p:cNvSpPr>
          <p:nvPr>
            <p:ph type="sldNum" sz="quarter" idx="5"/>
          </p:nvPr>
        </p:nvSpPr>
        <p:spPr/>
        <p:txBody>
          <a:bodyPr/>
          <a:lstStyle/>
          <a:p>
            <a:fld id="{34622A1E-8FB9-481E-B281-D91D393A5A9E}" type="slidenum">
              <a:rPr lang="zh-CN" altLang="en-US" smtClean="0"/>
              <a:t>29</a:t>
            </a:fld>
            <a:endParaRPr lang="zh-CN" altLang="en-US"/>
          </a:p>
        </p:txBody>
      </p:sp>
    </p:spTree>
    <p:extLst>
      <p:ext uri="{BB962C8B-B14F-4D97-AF65-F5344CB8AC3E}">
        <p14:creationId xmlns:p14="http://schemas.microsoft.com/office/powerpoint/2010/main" val="156853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group here is defined as the virtual variable. When the group represents females who have been given birth with low skilled job in flexible employment, we set the variable to 1, and set the variable to 0 when the comparison group is females with no child doing low skilled work in flexible employment.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Policy is the virtual variable, when in 2013, the two-child policy was not implemented, the variable is 0, and it changes to be 1, four years after 2017, the year that the two-child policy was implemented.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Policy group is the virtual variable. The variable is 1 when the policy group is females who have given birth with low-skilled flexible employment in 2017; otherwise the variable is 0.</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The dependent variable is the wage, and the independent variable are the policy, group, and policy group. Region, age, cognitive ability, length of service, whether the person is only child or not, and education background are control variables.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The software Stata will be employed to make measurement analysis.</a:t>
            </a:r>
            <a:endParaRPr kumimoji="0" lang="zh-CN" altLang="en-US"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endParaRP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4622A1E-8FB9-481E-B281-D91D393A5A9E}" type="slidenum">
              <a:rPr lang="zh-CN" altLang="en-US" smtClean="0"/>
              <a:t>30</a:t>
            </a:fld>
            <a:endParaRPr lang="zh-CN" altLang="en-US"/>
          </a:p>
        </p:txBody>
      </p:sp>
    </p:spTree>
    <p:extLst>
      <p:ext uri="{BB962C8B-B14F-4D97-AF65-F5344CB8AC3E}">
        <p14:creationId xmlns:p14="http://schemas.microsoft.com/office/powerpoint/2010/main" val="113880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a:t>
            </a:r>
            <a:r>
              <a:rPr lang="zh-CN" altLang="en-US" dirty="0"/>
              <a:t> </a:t>
            </a:r>
            <a:r>
              <a:rPr lang="en-US" altLang="zh-CN" dirty="0"/>
              <a:t>average, A mother, after giving birth, her annual income has decreased by 34.3% and the hourly wage has decreased by 45.1%</a:t>
            </a:r>
          </a:p>
          <a:p>
            <a:endParaRPr lang="en-US" altLang="zh-CN"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result are shown as follows:</a:t>
            </a:r>
          </a:p>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You can find that the t-value in the policy group column is bigger than xx, and it means that with 100 percent of certainty we can overthrow original assumption, which is the promulgation of the two-child policy has a significantly negative impact on the wages of married and pregnant females. The impact may come from married females distracting their energy because of children, and from concerns in the job market about a mother may once bear another child, which both weaken females' bargaining power in the market and ultimately lead to greater fertility penalties for them.</a:t>
            </a: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4622A1E-8FB9-481E-B281-D91D393A5A9E}" type="slidenum">
              <a:rPr lang="zh-CN" altLang="en-US" smtClean="0"/>
              <a:t>31</a:t>
            </a:fld>
            <a:endParaRPr lang="zh-CN" altLang="en-US"/>
          </a:p>
        </p:txBody>
      </p:sp>
    </p:spTree>
    <p:extLst>
      <p:ext uri="{BB962C8B-B14F-4D97-AF65-F5344CB8AC3E}">
        <p14:creationId xmlns:p14="http://schemas.microsoft.com/office/powerpoint/2010/main" val="2265860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4622A1E-8FB9-481E-B281-D91D393A5A9E}" type="slidenum">
              <a:rPr lang="zh-CN" altLang="en-US" smtClean="0"/>
              <a:t>32</a:t>
            </a:fld>
            <a:endParaRPr lang="zh-CN" altLang="en-US"/>
          </a:p>
        </p:txBody>
      </p:sp>
    </p:spTree>
    <p:extLst>
      <p:ext uri="{BB962C8B-B14F-4D97-AF65-F5344CB8AC3E}">
        <p14:creationId xmlns:p14="http://schemas.microsoft.com/office/powerpoint/2010/main" val="293926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Therefor, we are supposed to:</a:t>
            </a:r>
          </a:p>
          <a:p>
            <a:pPr marL="228600" marR="0" indent="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1.Improving the relevant laws and regulations to protect the flexible employment rights and welfare of females. The relevant welfare policies of China should include clearer indicators with operability, so as to better solve the hidden gender discrimination in employment, and reduce the probability of enterprises utilizing loopholes in policy. It is also plausible, by drawing on foreign legislation, specialized law, institutions , targeted legal mechanisms will be set up and new legal theories will be developed. Only on the basis of better protection of females’ employment rights, the policy of "full second-child policy " can be implemented more smoothly</a:t>
            </a:r>
          </a:p>
          <a:p>
            <a:pPr marL="228600" marR="0" indent="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2 Reducing the childbearing cost and encouraging second- child birth. The pre-condition of China to encourage second-child birth will be publishing corresponding subsidy measures, not only conducive to the "quantity" but also the "quality" of the population. Specific proposals are as follows: (1) improving public facilities, such as public nurseries, public early childhood education, rural kindergarten infrastructure and teachers allocation so on so forth., to reduce the education cost for families;</a:t>
            </a:r>
          </a:p>
          <a:p>
            <a:pPr marL="228600" marR="0" indent="26670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2) Learning from foreign experience. For couples who have two children, individual income tax can be reduced or removed appropriately, in order to reduce the burden of raising children in two-child-family;</a:t>
            </a:r>
          </a:p>
          <a:p>
            <a:pPr marL="228600" marR="0" indent="26670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(3) The State can appropriately subsidize the childbearing costs paid by enterprises for female workers, so as to reduce the burden on enterprises, and eliminate the worries of enterprises in hiring female workers;</a:t>
            </a:r>
          </a:p>
          <a:p>
            <a:pPr marL="228600" marR="0" indent="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(4) Allowing humanized maternity leave. Parental leave for males may be set up to reduce the phenomenon of "pregnancy discrimination" towards females, and thus to encourage fathers to assume parental responsibilities</a:t>
            </a:r>
          </a:p>
          <a:p>
            <a:pPr marL="0" marR="0" algn="just">
              <a:spcBef>
                <a:spcPts val="0"/>
              </a:spcBef>
              <a:spcAft>
                <a:spcPts val="0"/>
              </a:spcAft>
            </a:pP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The reason for the failure to achieve greater significance may owing to that many females with children have returned to their families, they from employed to unemployed, but this group is not included in the study data, and only females who have informal occupations are included. In the future, I will refine this data to figure out whether it will increase the significance of the results.</a:t>
            </a:r>
          </a:p>
          <a:p>
            <a:pPr marL="228600" marR="0" indent="0" algn="just">
              <a:spcBef>
                <a:spcPts val="0"/>
              </a:spcBef>
              <a:spcAft>
                <a:spcPts val="0"/>
              </a:spcAft>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marR="0" indent="0" algn="just">
              <a:spcBef>
                <a:spcPts val="0"/>
              </a:spcBef>
              <a:spcAft>
                <a:spcPts val="0"/>
              </a:spcAft>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4622A1E-8FB9-481E-B281-D91D393A5A9E}" type="slidenum">
              <a:rPr lang="zh-CN" altLang="en-US" smtClean="0"/>
              <a:t>33</a:t>
            </a:fld>
            <a:endParaRPr lang="zh-CN" altLang="en-US"/>
          </a:p>
        </p:txBody>
      </p:sp>
    </p:spTree>
    <p:extLst>
      <p:ext uri="{BB962C8B-B14F-4D97-AF65-F5344CB8AC3E}">
        <p14:creationId xmlns:p14="http://schemas.microsoft.com/office/powerpoint/2010/main" val="88919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motherhood penalty is a term coined by sociologists who argue that in the workplace, working mothers encounter biological and cultural based disadvantages in pay, perceived competence, and benefits relative to childless women. Specifically, women may suffer a per-child wage penalty, resulting in a pay gap between non-mothers and mothers that is larger than the gap between men and women. Mothers may also suffer worse job-site evaluations indicating that they are less committed to their jobs, less dependable, and less authoritative than non-mothers. Thus, mothers may experience disadvantages in terms of hiring, pay, and daily job experience.</a:t>
            </a:r>
          </a:p>
          <a:p>
            <a:r>
              <a:rPr lang="en-US" altLang="zh-CN" dirty="0"/>
              <a:t>Here are some reasons about why it comes into being.</a:t>
            </a: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5</a:t>
            </a:fld>
            <a:endParaRPr lang="zh-CN" altLang="en-US"/>
          </a:p>
        </p:txBody>
      </p:sp>
    </p:spTree>
    <p:extLst>
      <p:ext uri="{BB962C8B-B14F-4D97-AF65-F5344CB8AC3E}">
        <p14:creationId xmlns:p14="http://schemas.microsoft.com/office/powerpoint/2010/main" val="351268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The motherhood wage penalty can be attributed to various factors. First, in the absence of regulations on maternity/paternity leave, childbearing and -rearing interrupts women’s labour force participation, and women’s intermittent labour force participation reduces their human capital investment and therefore lowers their earnings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Second, childrearing often restricts mothers to types of paid work that are easier to combine with parenting, such as part-time work and home-based work </a:t>
            </a:r>
            <a:r>
              <a:rPr lang="zh-CN" altLang="en-US" sz="1200" dirty="0">
                <a:effectLst/>
                <a:latin typeface="等线" panose="02010600030101010101" pitchFamily="2" charset="-122"/>
                <a:cs typeface="Times New Roman" panose="02020603050405020304" pitchFamily="18" charset="0"/>
              </a:rPr>
              <a:t>，</a:t>
            </a:r>
            <a:r>
              <a:rPr lang="en-US" altLang="zh-CN" sz="1200" dirty="0">
                <a:effectLst/>
                <a:latin typeface="等线" panose="02010600030101010101" pitchFamily="2" charset="-122"/>
                <a:cs typeface="Times New Roman" panose="02020603050405020304" pitchFamily="18" charset="0"/>
              </a:rPr>
              <a:t>which is flexible to take care of their babies, but lower income.</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Third, the book named &lt;</a:t>
            </a:r>
            <a:r>
              <a:rPr lang="en-US" altLang="zh-CN" sz="1200" i="1" dirty="0">
                <a:solidFill>
                  <a:srgbClr val="000000"/>
                </a:solidFill>
                <a:effectLst/>
                <a:latin typeface="Times New Roman" panose="02020603050405020304" pitchFamily="18" charset="0"/>
              </a:rPr>
              <a:t>A Treatise on the Family</a:t>
            </a:r>
            <a:r>
              <a:rPr lang="en-US" altLang="zh-CN" sz="1200" dirty="0">
                <a:solidFill>
                  <a:srgbClr val="000000"/>
                </a:solidFill>
                <a:effectLst/>
                <a:latin typeface="Times New Roman" panose="02020603050405020304" pitchFamily="18" charset="0"/>
              </a:rPr>
              <a:t>,&gt; shows </a:t>
            </a:r>
            <a:r>
              <a:rPr lang="en-US" altLang="zh-CN" sz="1200" dirty="0">
                <a:effectLst/>
                <a:latin typeface="等线" panose="02010600030101010101" pitchFamily="2" charset="-122"/>
                <a:cs typeface="Times New Roman" panose="02020603050405020304" pitchFamily="18" charset="0"/>
              </a:rPr>
              <a:t>mothers may earn less because the time and energy devoted to childrearing inevitably reduce the amount of effort available for them to devote to paid work </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Fourth, mothers have less bargaining power, in part because having young children limits mothers’ labour market mobility and consequently makes them vulnerable to monopolistic exploitation, and in part because women are underrepresented in the trade union sector so its especially hard for them to receive labour market protection and guarantee their wages.</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等线" panose="02010600030101010101" pitchFamily="2" charset="-122"/>
                <a:cs typeface="Times New Roman" panose="02020603050405020304" pitchFamily="18" charset="0"/>
              </a:rPr>
              <a:t>Lastly, the research in 1988 shows, believing that mothers always allow domestic responsibilities to interrupt their paid work, employers may discriminate against mothers in hiring and promotion (Waldfogel, 1998B). The earnings losses associated with motherhood are an important source of gender earnings inequality</a:t>
            </a:r>
            <a:endParaRPr lang="zh-CN" altLang="en-US" dirty="0"/>
          </a:p>
        </p:txBody>
      </p:sp>
      <p:sp>
        <p:nvSpPr>
          <p:cNvPr id="4" name="灯片编号占位符 3"/>
          <p:cNvSpPr>
            <a:spLocks noGrp="1"/>
          </p:cNvSpPr>
          <p:nvPr>
            <p:ph type="sldNum" sz="quarter" idx="5"/>
          </p:nvPr>
        </p:nvSpPr>
        <p:spPr/>
        <p:txBody>
          <a:bodyPr/>
          <a:lstStyle/>
          <a:p>
            <a:fld id="{34622A1E-8FB9-481E-B281-D91D393A5A9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3"/>
          </p:nvPr>
        </p:nvSpPr>
        <p:spPr>
          <a:xfrm>
            <a:off x="5568951" y="1506215"/>
            <a:ext cx="5049404" cy="4644981"/>
          </a:xfrm>
          <a:custGeom>
            <a:avLst/>
            <a:gdLst>
              <a:gd name="connsiteX0" fmla="*/ 3131473 w 5049404"/>
              <a:gd name="connsiteY0" fmla="*/ 3520347 h 4644981"/>
              <a:gd name="connsiteX1" fmla="*/ 4112695 w 5049404"/>
              <a:gd name="connsiteY1" fmla="*/ 3520347 h 4644981"/>
              <a:gd name="connsiteX2" fmla="*/ 4184401 w 5049404"/>
              <a:gd name="connsiteY2" fmla="*/ 3592053 h 4644981"/>
              <a:gd name="connsiteX3" fmla="*/ 4184401 w 5049404"/>
              <a:gd name="connsiteY3" fmla="*/ 4573275 h 4644981"/>
              <a:gd name="connsiteX4" fmla="*/ 4112695 w 5049404"/>
              <a:gd name="connsiteY4" fmla="*/ 4644981 h 4644981"/>
              <a:gd name="connsiteX5" fmla="*/ 3131473 w 5049404"/>
              <a:gd name="connsiteY5" fmla="*/ 4644981 h 4644981"/>
              <a:gd name="connsiteX6" fmla="*/ 3059767 w 5049404"/>
              <a:gd name="connsiteY6" fmla="*/ 4573275 h 4644981"/>
              <a:gd name="connsiteX7" fmla="*/ 3059767 w 5049404"/>
              <a:gd name="connsiteY7" fmla="*/ 3592053 h 4644981"/>
              <a:gd name="connsiteX8" fmla="*/ 3131473 w 5049404"/>
              <a:gd name="connsiteY8" fmla="*/ 3520347 h 4644981"/>
              <a:gd name="connsiteX9" fmla="*/ 2537362 w 5049404"/>
              <a:gd name="connsiteY9" fmla="*/ 3520347 h 4644981"/>
              <a:gd name="connsiteX10" fmla="*/ 2911501 w 5049404"/>
              <a:gd name="connsiteY10" fmla="*/ 3520347 h 4644981"/>
              <a:gd name="connsiteX11" fmla="*/ 2978361 w 5049404"/>
              <a:gd name="connsiteY11" fmla="*/ 3587206 h 4644981"/>
              <a:gd name="connsiteX12" fmla="*/ 2978361 w 5049404"/>
              <a:gd name="connsiteY12" fmla="*/ 3961345 h 4644981"/>
              <a:gd name="connsiteX13" fmla="*/ 2911501 w 5049404"/>
              <a:gd name="connsiteY13" fmla="*/ 4028204 h 4644981"/>
              <a:gd name="connsiteX14" fmla="*/ 2537362 w 5049404"/>
              <a:gd name="connsiteY14" fmla="*/ 4028204 h 4644981"/>
              <a:gd name="connsiteX15" fmla="*/ 2470503 w 5049404"/>
              <a:gd name="connsiteY15" fmla="*/ 3961345 h 4644981"/>
              <a:gd name="connsiteX16" fmla="*/ 2470503 w 5049404"/>
              <a:gd name="connsiteY16" fmla="*/ 3587206 h 4644981"/>
              <a:gd name="connsiteX17" fmla="*/ 2537362 w 5049404"/>
              <a:gd name="connsiteY17" fmla="*/ 3520347 h 4644981"/>
              <a:gd name="connsiteX18" fmla="*/ 1696296 w 5049404"/>
              <a:gd name="connsiteY18" fmla="*/ 3520347 h 4644981"/>
              <a:gd name="connsiteX19" fmla="*/ 2317369 w 5049404"/>
              <a:gd name="connsiteY19" fmla="*/ 3520347 h 4644981"/>
              <a:gd name="connsiteX20" fmla="*/ 2389097 w 5049404"/>
              <a:gd name="connsiteY20" fmla="*/ 3592075 h 4644981"/>
              <a:gd name="connsiteX21" fmla="*/ 2389097 w 5049404"/>
              <a:gd name="connsiteY21" fmla="*/ 4213148 h 4644981"/>
              <a:gd name="connsiteX22" fmla="*/ 2317369 w 5049404"/>
              <a:gd name="connsiteY22" fmla="*/ 4284876 h 4644981"/>
              <a:gd name="connsiteX23" fmla="*/ 1696296 w 5049404"/>
              <a:gd name="connsiteY23" fmla="*/ 4284876 h 4644981"/>
              <a:gd name="connsiteX24" fmla="*/ 1624568 w 5049404"/>
              <a:gd name="connsiteY24" fmla="*/ 4213148 h 4644981"/>
              <a:gd name="connsiteX25" fmla="*/ 1624568 w 5049404"/>
              <a:gd name="connsiteY25" fmla="*/ 3592075 h 4644981"/>
              <a:gd name="connsiteX26" fmla="*/ 1696296 w 5049404"/>
              <a:gd name="connsiteY26" fmla="*/ 3520347 h 4644981"/>
              <a:gd name="connsiteX27" fmla="*/ 278392 w 5049404"/>
              <a:gd name="connsiteY27" fmla="*/ 2612421 h 4644981"/>
              <a:gd name="connsiteX28" fmla="*/ 1446788 w 5049404"/>
              <a:gd name="connsiteY28" fmla="*/ 2612421 h 4644981"/>
              <a:gd name="connsiteX29" fmla="*/ 1532173 w 5049404"/>
              <a:gd name="connsiteY29" fmla="*/ 2697805 h 4644981"/>
              <a:gd name="connsiteX30" fmla="*/ 1532173 w 5049404"/>
              <a:gd name="connsiteY30" fmla="*/ 3866201 h 4644981"/>
              <a:gd name="connsiteX31" fmla="*/ 1446788 w 5049404"/>
              <a:gd name="connsiteY31" fmla="*/ 3951586 h 4644981"/>
              <a:gd name="connsiteX32" fmla="*/ 278392 w 5049404"/>
              <a:gd name="connsiteY32" fmla="*/ 3951586 h 4644981"/>
              <a:gd name="connsiteX33" fmla="*/ 193007 w 5049404"/>
              <a:gd name="connsiteY33" fmla="*/ 3866201 h 4644981"/>
              <a:gd name="connsiteX34" fmla="*/ 193007 w 5049404"/>
              <a:gd name="connsiteY34" fmla="*/ 2697805 h 4644981"/>
              <a:gd name="connsiteX35" fmla="*/ 278392 w 5049404"/>
              <a:gd name="connsiteY35" fmla="*/ 2612421 h 4644981"/>
              <a:gd name="connsiteX36" fmla="*/ 97692 w 5049404"/>
              <a:gd name="connsiteY36" fmla="*/ 986721 h 4644981"/>
              <a:gd name="connsiteX37" fmla="*/ 1434482 w 5049404"/>
              <a:gd name="connsiteY37" fmla="*/ 986721 h 4644981"/>
              <a:gd name="connsiteX38" fmla="*/ 1532174 w 5049404"/>
              <a:gd name="connsiteY38" fmla="*/ 1084412 h 4644981"/>
              <a:gd name="connsiteX39" fmla="*/ 1532174 w 5049404"/>
              <a:gd name="connsiteY39" fmla="*/ 2421203 h 4644981"/>
              <a:gd name="connsiteX40" fmla="*/ 1434482 w 5049404"/>
              <a:gd name="connsiteY40" fmla="*/ 2518894 h 4644981"/>
              <a:gd name="connsiteX41" fmla="*/ 97692 w 5049404"/>
              <a:gd name="connsiteY41" fmla="*/ 2518894 h 4644981"/>
              <a:gd name="connsiteX42" fmla="*/ 0 w 5049404"/>
              <a:gd name="connsiteY42" fmla="*/ 2421203 h 4644981"/>
              <a:gd name="connsiteX43" fmla="*/ 0 w 5049404"/>
              <a:gd name="connsiteY43" fmla="*/ 1084412 h 4644981"/>
              <a:gd name="connsiteX44" fmla="*/ 97692 w 5049404"/>
              <a:gd name="connsiteY44" fmla="*/ 986721 h 4644981"/>
              <a:gd name="connsiteX45" fmla="*/ 1773275 w 5049404"/>
              <a:gd name="connsiteY45" fmla="*/ 0 h 4644981"/>
              <a:gd name="connsiteX46" fmla="*/ 4900697 w 5049404"/>
              <a:gd name="connsiteY46" fmla="*/ 0 h 4644981"/>
              <a:gd name="connsiteX47" fmla="*/ 5049404 w 5049404"/>
              <a:gd name="connsiteY47" fmla="*/ 148707 h 4644981"/>
              <a:gd name="connsiteX48" fmla="*/ 5049404 w 5049404"/>
              <a:gd name="connsiteY48" fmla="*/ 3276129 h 4644981"/>
              <a:gd name="connsiteX49" fmla="*/ 4900697 w 5049404"/>
              <a:gd name="connsiteY49" fmla="*/ 3424836 h 4644981"/>
              <a:gd name="connsiteX50" fmla="*/ 1773275 w 5049404"/>
              <a:gd name="connsiteY50" fmla="*/ 3424836 h 4644981"/>
              <a:gd name="connsiteX51" fmla="*/ 1624568 w 5049404"/>
              <a:gd name="connsiteY51" fmla="*/ 3276129 h 4644981"/>
              <a:gd name="connsiteX52" fmla="*/ 1624568 w 5049404"/>
              <a:gd name="connsiteY52" fmla="*/ 148707 h 4644981"/>
              <a:gd name="connsiteX53" fmla="*/ 1773275 w 5049404"/>
              <a:gd name="connsiteY53" fmla="*/ 0 h 46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49404" h="4644981">
                <a:moveTo>
                  <a:pt x="3131473" y="3520347"/>
                </a:moveTo>
                <a:lnTo>
                  <a:pt x="4112695" y="3520347"/>
                </a:lnTo>
                <a:cubicBezTo>
                  <a:pt x="4152297" y="3520347"/>
                  <a:pt x="4184401" y="3552451"/>
                  <a:pt x="4184401" y="3592053"/>
                </a:cubicBezTo>
                <a:lnTo>
                  <a:pt x="4184401" y="4573275"/>
                </a:lnTo>
                <a:cubicBezTo>
                  <a:pt x="4184401" y="4612877"/>
                  <a:pt x="4152297" y="4644981"/>
                  <a:pt x="4112695" y="4644981"/>
                </a:cubicBezTo>
                <a:lnTo>
                  <a:pt x="3131473" y="4644981"/>
                </a:lnTo>
                <a:cubicBezTo>
                  <a:pt x="3091871" y="4644981"/>
                  <a:pt x="3059767" y="4612877"/>
                  <a:pt x="3059767" y="4573275"/>
                </a:cubicBezTo>
                <a:lnTo>
                  <a:pt x="3059767" y="3592053"/>
                </a:lnTo>
                <a:cubicBezTo>
                  <a:pt x="3059767" y="3552451"/>
                  <a:pt x="3091871" y="3520347"/>
                  <a:pt x="3131473" y="3520347"/>
                </a:cubicBezTo>
                <a:close/>
                <a:moveTo>
                  <a:pt x="2537362" y="3520347"/>
                </a:moveTo>
                <a:lnTo>
                  <a:pt x="2911501" y="3520347"/>
                </a:lnTo>
                <a:cubicBezTo>
                  <a:pt x="2948427" y="3520347"/>
                  <a:pt x="2978361" y="3550281"/>
                  <a:pt x="2978361" y="3587206"/>
                </a:cubicBezTo>
                <a:lnTo>
                  <a:pt x="2978361" y="3961345"/>
                </a:lnTo>
                <a:cubicBezTo>
                  <a:pt x="2978361" y="3998270"/>
                  <a:pt x="2948427" y="4028204"/>
                  <a:pt x="2911501" y="4028204"/>
                </a:cubicBezTo>
                <a:lnTo>
                  <a:pt x="2537362" y="4028204"/>
                </a:lnTo>
                <a:cubicBezTo>
                  <a:pt x="2500437" y="4028204"/>
                  <a:pt x="2470503" y="3998270"/>
                  <a:pt x="2470503" y="3961345"/>
                </a:cubicBezTo>
                <a:lnTo>
                  <a:pt x="2470503" y="3587206"/>
                </a:lnTo>
                <a:cubicBezTo>
                  <a:pt x="2470503" y="3550281"/>
                  <a:pt x="2500437" y="3520347"/>
                  <a:pt x="2537362" y="3520347"/>
                </a:cubicBezTo>
                <a:close/>
                <a:moveTo>
                  <a:pt x="1696296" y="3520347"/>
                </a:moveTo>
                <a:lnTo>
                  <a:pt x="2317369" y="3520347"/>
                </a:lnTo>
                <a:cubicBezTo>
                  <a:pt x="2356984" y="3520347"/>
                  <a:pt x="2389097" y="3552460"/>
                  <a:pt x="2389097" y="3592075"/>
                </a:cubicBezTo>
                <a:lnTo>
                  <a:pt x="2389097" y="4213148"/>
                </a:lnTo>
                <a:cubicBezTo>
                  <a:pt x="2389097" y="4252762"/>
                  <a:pt x="2356984" y="4284876"/>
                  <a:pt x="2317369" y="4284876"/>
                </a:cubicBezTo>
                <a:lnTo>
                  <a:pt x="1696296" y="4284876"/>
                </a:lnTo>
                <a:cubicBezTo>
                  <a:pt x="1656681" y="4284876"/>
                  <a:pt x="1624568" y="4252762"/>
                  <a:pt x="1624568" y="4213148"/>
                </a:cubicBezTo>
                <a:lnTo>
                  <a:pt x="1624568" y="3592075"/>
                </a:lnTo>
                <a:cubicBezTo>
                  <a:pt x="1624568" y="3552460"/>
                  <a:pt x="1656681" y="3520347"/>
                  <a:pt x="1696296" y="3520347"/>
                </a:cubicBezTo>
                <a:close/>
                <a:moveTo>
                  <a:pt x="278392" y="2612421"/>
                </a:moveTo>
                <a:lnTo>
                  <a:pt x="1446788" y="2612421"/>
                </a:lnTo>
                <a:cubicBezTo>
                  <a:pt x="1493945" y="2612421"/>
                  <a:pt x="1532173" y="2650649"/>
                  <a:pt x="1532173" y="2697805"/>
                </a:cubicBezTo>
                <a:lnTo>
                  <a:pt x="1532173" y="3866201"/>
                </a:lnTo>
                <a:cubicBezTo>
                  <a:pt x="1532173" y="3913358"/>
                  <a:pt x="1493945" y="3951586"/>
                  <a:pt x="1446788" y="3951586"/>
                </a:cubicBezTo>
                <a:lnTo>
                  <a:pt x="278392" y="3951586"/>
                </a:lnTo>
                <a:cubicBezTo>
                  <a:pt x="231236" y="3951586"/>
                  <a:pt x="193007" y="3913358"/>
                  <a:pt x="193007" y="3866201"/>
                </a:cubicBezTo>
                <a:lnTo>
                  <a:pt x="193007" y="2697805"/>
                </a:lnTo>
                <a:cubicBezTo>
                  <a:pt x="193007" y="2650649"/>
                  <a:pt x="231236" y="2612421"/>
                  <a:pt x="278392" y="2612421"/>
                </a:cubicBezTo>
                <a:close/>
                <a:moveTo>
                  <a:pt x="97692" y="986721"/>
                </a:moveTo>
                <a:lnTo>
                  <a:pt x="1434482" y="986721"/>
                </a:lnTo>
                <a:cubicBezTo>
                  <a:pt x="1488436" y="986721"/>
                  <a:pt x="1532174" y="1030459"/>
                  <a:pt x="1532174" y="1084412"/>
                </a:cubicBezTo>
                <a:lnTo>
                  <a:pt x="1532174" y="2421203"/>
                </a:lnTo>
                <a:cubicBezTo>
                  <a:pt x="1532174" y="2475156"/>
                  <a:pt x="1488436" y="2518894"/>
                  <a:pt x="1434482" y="2518894"/>
                </a:cubicBezTo>
                <a:lnTo>
                  <a:pt x="97692" y="2518894"/>
                </a:lnTo>
                <a:cubicBezTo>
                  <a:pt x="43738" y="2518894"/>
                  <a:pt x="0" y="2475156"/>
                  <a:pt x="0" y="2421203"/>
                </a:cubicBezTo>
                <a:lnTo>
                  <a:pt x="0" y="1084412"/>
                </a:lnTo>
                <a:cubicBezTo>
                  <a:pt x="0" y="1030459"/>
                  <a:pt x="43738" y="986721"/>
                  <a:pt x="97692" y="986721"/>
                </a:cubicBezTo>
                <a:close/>
                <a:moveTo>
                  <a:pt x="1773275" y="0"/>
                </a:moveTo>
                <a:lnTo>
                  <a:pt x="4900697" y="0"/>
                </a:lnTo>
                <a:cubicBezTo>
                  <a:pt x="4982826" y="0"/>
                  <a:pt x="5049404" y="66578"/>
                  <a:pt x="5049404" y="148707"/>
                </a:cubicBezTo>
                <a:lnTo>
                  <a:pt x="5049404" y="3276129"/>
                </a:lnTo>
                <a:cubicBezTo>
                  <a:pt x="5049404" y="3358258"/>
                  <a:pt x="4982826" y="3424836"/>
                  <a:pt x="4900697" y="3424836"/>
                </a:cubicBezTo>
                <a:lnTo>
                  <a:pt x="1773275" y="3424836"/>
                </a:lnTo>
                <a:cubicBezTo>
                  <a:pt x="1691146" y="3424836"/>
                  <a:pt x="1624568" y="3358258"/>
                  <a:pt x="1624568" y="3276129"/>
                </a:cubicBezTo>
                <a:lnTo>
                  <a:pt x="1624568" y="148707"/>
                </a:lnTo>
                <a:cubicBezTo>
                  <a:pt x="1624568" y="66578"/>
                  <a:pt x="1691146" y="0"/>
                  <a:pt x="177327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7" name="图片占位符 16"/>
          <p:cNvSpPr>
            <a:spLocks noGrp="1"/>
          </p:cNvSpPr>
          <p:nvPr>
            <p:ph type="pic" sz="quarter" idx="15"/>
          </p:nvPr>
        </p:nvSpPr>
        <p:spPr>
          <a:xfrm>
            <a:off x="8705852" y="1412875"/>
            <a:ext cx="2011363" cy="2016125"/>
          </a:xfrm>
          <a:custGeom>
            <a:avLst/>
            <a:gdLst>
              <a:gd name="connsiteX0" fmla="*/ 0 w 2011363"/>
              <a:gd name="connsiteY0" fmla="*/ 0 h 2016125"/>
              <a:gd name="connsiteX1" fmla="*/ 2011363 w 2011363"/>
              <a:gd name="connsiteY1" fmla="*/ 0 h 2016125"/>
              <a:gd name="connsiteX2" fmla="*/ 2011363 w 2011363"/>
              <a:gd name="connsiteY2" fmla="*/ 2016125 h 2016125"/>
              <a:gd name="connsiteX3" fmla="*/ 0 w 2011363"/>
              <a:gd name="connsiteY3" fmla="*/ 2016125 h 2016125"/>
            </a:gdLst>
            <a:ahLst/>
            <a:cxnLst>
              <a:cxn ang="0">
                <a:pos x="connsiteX0" y="connsiteY0"/>
              </a:cxn>
              <a:cxn ang="0">
                <a:pos x="connsiteX1" y="connsiteY1"/>
              </a:cxn>
              <a:cxn ang="0">
                <a:pos x="connsiteX2" y="connsiteY2"/>
              </a:cxn>
              <a:cxn ang="0">
                <a:pos x="connsiteX3" y="connsiteY3"/>
              </a:cxn>
            </a:cxnLst>
            <a:rect l="l" t="t" r="r" b="b"/>
            <a:pathLst>
              <a:path w="2011363" h="2016125">
                <a:moveTo>
                  <a:pt x="0" y="0"/>
                </a:moveTo>
                <a:lnTo>
                  <a:pt x="2011363" y="0"/>
                </a:lnTo>
                <a:lnTo>
                  <a:pt x="2011363" y="2016125"/>
                </a:lnTo>
                <a:lnTo>
                  <a:pt x="0" y="2016125"/>
                </a:ln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5090160" y="3222172"/>
            <a:ext cx="2011680" cy="2835729"/>
          </a:xfrm>
          <a:custGeom>
            <a:avLst/>
            <a:gdLst>
              <a:gd name="connsiteX0" fmla="*/ 0 w 2011680"/>
              <a:gd name="connsiteY0" fmla="*/ 0 h 2835729"/>
              <a:gd name="connsiteX1" fmla="*/ 2011680 w 2011680"/>
              <a:gd name="connsiteY1" fmla="*/ 0 h 2835729"/>
              <a:gd name="connsiteX2" fmla="*/ 2011680 w 2011680"/>
              <a:gd name="connsiteY2" fmla="*/ 2835729 h 2835729"/>
              <a:gd name="connsiteX3" fmla="*/ 0 w 2011680"/>
              <a:gd name="connsiteY3" fmla="*/ 2835729 h 2835729"/>
            </a:gdLst>
            <a:ahLst/>
            <a:cxnLst>
              <a:cxn ang="0">
                <a:pos x="connsiteX0" y="connsiteY0"/>
              </a:cxn>
              <a:cxn ang="0">
                <a:pos x="connsiteX1" y="connsiteY1"/>
              </a:cxn>
              <a:cxn ang="0">
                <a:pos x="connsiteX2" y="connsiteY2"/>
              </a:cxn>
              <a:cxn ang="0">
                <a:pos x="connsiteX3" y="connsiteY3"/>
              </a:cxn>
            </a:cxnLst>
            <a:rect l="l" t="t" r="r" b="b"/>
            <a:pathLst>
              <a:path w="2011680" h="2835729">
                <a:moveTo>
                  <a:pt x="0" y="0"/>
                </a:moveTo>
                <a:lnTo>
                  <a:pt x="2011680" y="0"/>
                </a:lnTo>
                <a:lnTo>
                  <a:pt x="2011680" y="2835729"/>
                </a:lnTo>
                <a:lnTo>
                  <a:pt x="0" y="2835729"/>
                </a:ln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1474788" y="1412877"/>
            <a:ext cx="2011362" cy="3281363"/>
          </a:xfrm>
          <a:custGeom>
            <a:avLst/>
            <a:gdLst>
              <a:gd name="connsiteX0" fmla="*/ 0 w 2011362"/>
              <a:gd name="connsiteY0" fmla="*/ 0 h 3281363"/>
              <a:gd name="connsiteX1" fmla="*/ 2011362 w 2011362"/>
              <a:gd name="connsiteY1" fmla="*/ 0 h 3281363"/>
              <a:gd name="connsiteX2" fmla="*/ 2011362 w 2011362"/>
              <a:gd name="connsiteY2" fmla="*/ 3281363 h 3281363"/>
              <a:gd name="connsiteX3" fmla="*/ 0 w 2011362"/>
              <a:gd name="connsiteY3" fmla="*/ 3281363 h 3281363"/>
            </a:gdLst>
            <a:ahLst/>
            <a:cxnLst>
              <a:cxn ang="0">
                <a:pos x="connsiteX0" y="connsiteY0"/>
              </a:cxn>
              <a:cxn ang="0">
                <a:pos x="connsiteX1" y="connsiteY1"/>
              </a:cxn>
              <a:cxn ang="0">
                <a:pos x="connsiteX2" y="connsiteY2"/>
              </a:cxn>
              <a:cxn ang="0">
                <a:pos x="connsiteX3" y="connsiteY3"/>
              </a:cxn>
            </a:cxnLst>
            <a:rect l="l" t="t" r="r" b="b"/>
            <a:pathLst>
              <a:path w="2011362" h="3281363">
                <a:moveTo>
                  <a:pt x="0" y="0"/>
                </a:moveTo>
                <a:lnTo>
                  <a:pt x="2011362" y="0"/>
                </a:lnTo>
                <a:lnTo>
                  <a:pt x="2011362" y="3281363"/>
                </a:lnTo>
                <a:lnTo>
                  <a:pt x="0" y="3281363"/>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图片占位符 8"/>
          <p:cNvSpPr>
            <a:spLocks noGrp="1"/>
          </p:cNvSpPr>
          <p:nvPr>
            <p:ph type="pic" sz="quarter" idx="13"/>
          </p:nvPr>
        </p:nvSpPr>
        <p:spPr>
          <a:xfrm>
            <a:off x="1043863" y="1513980"/>
            <a:ext cx="5107035" cy="4785220"/>
          </a:xfrm>
          <a:custGeom>
            <a:avLst/>
            <a:gdLst>
              <a:gd name="connsiteX0" fmla="*/ 1866279 w 5107035"/>
              <a:gd name="connsiteY0" fmla="*/ 4261203 h 4785220"/>
              <a:gd name="connsiteX1" fmla="*/ 3857510 w 5107035"/>
              <a:gd name="connsiteY1" fmla="*/ 4261203 h 4785220"/>
              <a:gd name="connsiteX2" fmla="*/ 3857510 w 5107035"/>
              <a:gd name="connsiteY2" fmla="*/ 4785220 h 4785220"/>
              <a:gd name="connsiteX3" fmla="*/ 1866279 w 5107035"/>
              <a:gd name="connsiteY3" fmla="*/ 4785220 h 4785220"/>
              <a:gd name="connsiteX4" fmla="*/ 0 w 5107035"/>
              <a:gd name="connsiteY4" fmla="*/ 3031257 h 4785220"/>
              <a:gd name="connsiteX5" fmla="*/ 1753964 w 5107035"/>
              <a:gd name="connsiteY5" fmla="*/ 3031257 h 4785220"/>
              <a:gd name="connsiteX6" fmla="*/ 1753964 w 5107035"/>
              <a:gd name="connsiteY6" fmla="*/ 4785220 h 4785220"/>
              <a:gd name="connsiteX7" fmla="*/ 0 w 5107035"/>
              <a:gd name="connsiteY7" fmla="*/ 4785220 h 4785220"/>
              <a:gd name="connsiteX8" fmla="*/ 1866279 w 5107035"/>
              <a:gd name="connsiteY8" fmla="*/ 961174 h 4785220"/>
              <a:gd name="connsiteX9" fmla="*/ 5107035 w 5107035"/>
              <a:gd name="connsiteY9" fmla="*/ 961174 h 4785220"/>
              <a:gd name="connsiteX10" fmla="*/ 5107035 w 5107035"/>
              <a:gd name="connsiteY10" fmla="*/ 4146752 h 4785220"/>
              <a:gd name="connsiteX11" fmla="*/ 1866279 w 5107035"/>
              <a:gd name="connsiteY11" fmla="*/ 4146752 h 4785220"/>
              <a:gd name="connsiteX12" fmla="*/ 2769248 w 5107035"/>
              <a:gd name="connsiteY12" fmla="*/ 357790 h 4785220"/>
              <a:gd name="connsiteX13" fmla="*/ 3225804 w 5107035"/>
              <a:gd name="connsiteY13" fmla="*/ 357790 h 4785220"/>
              <a:gd name="connsiteX14" fmla="*/ 3225804 w 5107035"/>
              <a:gd name="connsiteY14" fmla="*/ 846723 h 4785220"/>
              <a:gd name="connsiteX15" fmla="*/ 2769248 w 5107035"/>
              <a:gd name="connsiteY15" fmla="*/ 846723 h 4785220"/>
              <a:gd name="connsiteX16" fmla="*/ 1866279 w 5107035"/>
              <a:gd name="connsiteY16" fmla="*/ 1 h 4785220"/>
              <a:gd name="connsiteX17" fmla="*/ 2656932 w 5107035"/>
              <a:gd name="connsiteY17" fmla="*/ 1 h 4785220"/>
              <a:gd name="connsiteX18" fmla="*/ 2656932 w 5107035"/>
              <a:gd name="connsiteY18" fmla="*/ 846723 h 4785220"/>
              <a:gd name="connsiteX19" fmla="*/ 1866279 w 5107035"/>
              <a:gd name="connsiteY19" fmla="*/ 846723 h 4785220"/>
              <a:gd name="connsiteX20" fmla="*/ 411881 w 5107035"/>
              <a:gd name="connsiteY20" fmla="*/ 0 h 4785220"/>
              <a:gd name="connsiteX21" fmla="*/ 1753964 w 5107035"/>
              <a:gd name="connsiteY21" fmla="*/ 0 h 4785220"/>
              <a:gd name="connsiteX22" fmla="*/ 1753964 w 5107035"/>
              <a:gd name="connsiteY22" fmla="*/ 2929265 h 4785220"/>
              <a:gd name="connsiteX23" fmla="*/ 411881 w 5107035"/>
              <a:gd name="connsiteY23" fmla="*/ 2929265 h 478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07035" h="4785220">
                <a:moveTo>
                  <a:pt x="1866279" y="4261203"/>
                </a:moveTo>
                <a:lnTo>
                  <a:pt x="3857510" y="4261203"/>
                </a:lnTo>
                <a:lnTo>
                  <a:pt x="3857510" y="4785220"/>
                </a:lnTo>
                <a:lnTo>
                  <a:pt x="1866279" y="4785220"/>
                </a:lnTo>
                <a:close/>
                <a:moveTo>
                  <a:pt x="0" y="3031257"/>
                </a:moveTo>
                <a:lnTo>
                  <a:pt x="1753964" y="3031257"/>
                </a:lnTo>
                <a:lnTo>
                  <a:pt x="1753964" y="4785220"/>
                </a:lnTo>
                <a:lnTo>
                  <a:pt x="0" y="4785220"/>
                </a:lnTo>
                <a:close/>
                <a:moveTo>
                  <a:pt x="1866279" y="961174"/>
                </a:moveTo>
                <a:lnTo>
                  <a:pt x="5107035" y="961174"/>
                </a:lnTo>
                <a:lnTo>
                  <a:pt x="5107035" y="4146752"/>
                </a:lnTo>
                <a:lnTo>
                  <a:pt x="1866279" y="4146752"/>
                </a:lnTo>
                <a:close/>
                <a:moveTo>
                  <a:pt x="2769248" y="357790"/>
                </a:moveTo>
                <a:lnTo>
                  <a:pt x="3225804" y="357790"/>
                </a:lnTo>
                <a:lnTo>
                  <a:pt x="3225804" y="846723"/>
                </a:lnTo>
                <a:lnTo>
                  <a:pt x="2769248" y="846723"/>
                </a:lnTo>
                <a:close/>
                <a:moveTo>
                  <a:pt x="1866279" y="1"/>
                </a:moveTo>
                <a:lnTo>
                  <a:pt x="2656932" y="1"/>
                </a:lnTo>
                <a:lnTo>
                  <a:pt x="2656932" y="846723"/>
                </a:lnTo>
                <a:lnTo>
                  <a:pt x="1866279" y="846723"/>
                </a:lnTo>
                <a:close/>
                <a:moveTo>
                  <a:pt x="411881" y="0"/>
                </a:moveTo>
                <a:lnTo>
                  <a:pt x="1753964" y="0"/>
                </a:lnTo>
                <a:lnTo>
                  <a:pt x="1753964" y="2929265"/>
                </a:lnTo>
                <a:lnTo>
                  <a:pt x="411881" y="2929265"/>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2" name="图片占位符 21"/>
          <p:cNvSpPr>
            <a:spLocks noGrp="1"/>
          </p:cNvSpPr>
          <p:nvPr>
            <p:ph type="pic" sz="quarter" idx="16"/>
          </p:nvPr>
        </p:nvSpPr>
        <p:spPr>
          <a:xfrm>
            <a:off x="6551827" y="4115631"/>
            <a:ext cx="3327797" cy="1871886"/>
          </a:xfrm>
          <a:custGeom>
            <a:avLst/>
            <a:gdLst>
              <a:gd name="connsiteX0" fmla="*/ 0 w 3327797"/>
              <a:gd name="connsiteY0" fmla="*/ 0 h 1871886"/>
              <a:gd name="connsiteX1" fmla="*/ 3327797 w 3327797"/>
              <a:gd name="connsiteY1" fmla="*/ 0 h 1871886"/>
              <a:gd name="connsiteX2" fmla="*/ 3327797 w 3327797"/>
              <a:gd name="connsiteY2" fmla="*/ 1871886 h 1871886"/>
              <a:gd name="connsiteX3" fmla="*/ 0 w 3327797"/>
              <a:gd name="connsiteY3" fmla="*/ 1871886 h 1871886"/>
            </a:gdLst>
            <a:ahLst/>
            <a:cxnLst>
              <a:cxn ang="0">
                <a:pos x="connsiteX0" y="connsiteY0"/>
              </a:cxn>
              <a:cxn ang="0">
                <a:pos x="connsiteX1" y="connsiteY1"/>
              </a:cxn>
              <a:cxn ang="0">
                <a:pos x="connsiteX2" y="connsiteY2"/>
              </a:cxn>
              <a:cxn ang="0">
                <a:pos x="connsiteX3" y="connsiteY3"/>
              </a:cxn>
            </a:cxnLst>
            <a:rect l="l" t="t" r="r" b="b"/>
            <a:pathLst>
              <a:path w="3327797" h="1871886">
                <a:moveTo>
                  <a:pt x="0" y="0"/>
                </a:moveTo>
                <a:lnTo>
                  <a:pt x="3327797" y="0"/>
                </a:lnTo>
                <a:lnTo>
                  <a:pt x="3327797" y="1871886"/>
                </a:lnTo>
                <a:lnTo>
                  <a:pt x="0" y="1871886"/>
                </a:lnTo>
                <a:close/>
              </a:path>
            </a:pathLst>
          </a:custGeom>
        </p:spPr>
        <p:txBody>
          <a:bodyPr wrap="square">
            <a:noAutofit/>
          </a:bodyPr>
          <a:lstStyle/>
          <a:p>
            <a:endParaRPr lang="zh-CN" altLang="en-US"/>
          </a:p>
        </p:txBody>
      </p:sp>
      <p:sp>
        <p:nvSpPr>
          <p:cNvPr id="19" name="图片占位符 18"/>
          <p:cNvSpPr>
            <a:spLocks noGrp="1"/>
          </p:cNvSpPr>
          <p:nvPr>
            <p:ph type="pic" sz="quarter" idx="15"/>
          </p:nvPr>
        </p:nvSpPr>
        <p:spPr>
          <a:xfrm>
            <a:off x="1214896" y="4115518"/>
            <a:ext cx="3328000" cy="1872000"/>
          </a:xfrm>
          <a:custGeom>
            <a:avLst/>
            <a:gdLst>
              <a:gd name="connsiteX0" fmla="*/ 0 w 3328000"/>
              <a:gd name="connsiteY0" fmla="*/ 0 h 1872000"/>
              <a:gd name="connsiteX1" fmla="*/ 3328000 w 3328000"/>
              <a:gd name="connsiteY1" fmla="*/ 0 h 1872000"/>
              <a:gd name="connsiteX2" fmla="*/ 3328000 w 3328000"/>
              <a:gd name="connsiteY2" fmla="*/ 1872000 h 1872000"/>
              <a:gd name="connsiteX3" fmla="*/ 0 w 3328000"/>
              <a:gd name="connsiteY3" fmla="*/ 1872000 h 1872000"/>
            </a:gdLst>
            <a:ahLst/>
            <a:cxnLst>
              <a:cxn ang="0">
                <a:pos x="connsiteX0" y="connsiteY0"/>
              </a:cxn>
              <a:cxn ang="0">
                <a:pos x="connsiteX1" y="connsiteY1"/>
              </a:cxn>
              <a:cxn ang="0">
                <a:pos x="connsiteX2" y="connsiteY2"/>
              </a:cxn>
              <a:cxn ang="0">
                <a:pos x="connsiteX3" y="connsiteY3"/>
              </a:cxn>
            </a:cxnLst>
            <a:rect l="l" t="t" r="r" b="b"/>
            <a:pathLst>
              <a:path w="3328000" h="1872000">
                <a:moveTo>
                  <a:pt x="0" y="0"/>
                </a:moveTo>
                <a:lnTo>
                  <a:pt x="3328000" y="0"/>
                </a:lnTo>
                <a:lnTo>
                  <a:pt x="3328000" y="1872000"/>
                </a:lnTo>
                <a:lnTo>
                  <a:pt x="0" y="1872000"/>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6551827" y="1695444"/>
            <a:ext cx="3328000" cy="1872000"/>
          </a:xfrm>
          <a:custGeom>
            <a:avLst/>
            <a:gdLst>
              <a:gd name="connsiteX0" fmla="*/ 0 w 3328000"/>
              <a:gd name="connsiteY0" fmla="*/ 0 h 1872000"/>
              <a:gd name="connsiteX1" fmla="*/ 3328000 w 3328000"/>
              <a:gd name="connsiteY1" fmla="*/ 0 h 1872000"/>
              <a:gd name="connsiteX2" fmla="*/ 3328000 w 3328000"/>
              <a:gd name="connsiteY2" fmla="*/ 1872000 h 1872000"/>
              <a:gd name="connsiteX3" fmla="*/ 0 w 3328000"/>
              <a:gd name="connsiteY3" fmla="*/ 1872000 h 1872000"/>
            </a:gdLst>
            <a:ahLst/>
            <a:cxnLst>
              <a:cxn ang="0">
                <a:pos x="connsiteX0" y="connsiteY0"/>
              </a:cxn>
              <a:cxn ang="0">
                <a:pos x="connsiteX1" y="connsiteY1"/>
              </a:cxn>
              <a:cxn ang="0">
                <a:pos x="connsiteX2" y="connsiteY2"/>
              </a:cxn>
              <a:cxn ang="0">
                <a:pos x="connsiteX3" y="connsiteY3"/>
              </a:cxn>
            </a:cxnLst>
            <a:rect l="l" t="t" r="r" b="b"/>
            <a:pathLst>
              <a:path w="3328000" h="1872000">
                <a:moveTo>
                  <a:pt x="0" y="0"/>
                </a:moveTo>
                <a:lnTo>
                  <a:pt x="3328000" y="0"/>
                </a:lnTo>
                <a:lnTo>
                  <a:pt x="3328000" y="1872000"/>
                </a:lnTo>
                <a:lnTo>
                  <a:pt x="0" y="1872000"/>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1214896" y="1695445"/>
            <a:ext cx="3328000" cy="1872000"/>
          </a:xfrm>
          <a:custGeom>
            <a:avLst/>
            <a:gdLst>
              <a:gd name="connsiteX0" fmla="*/ 0 w 3328000"/>
              <a:gd name="connsiteY0" fmla="*/ 0 h 1872000"/>
              <a:gd name="connsiteX1" fmla="*/ 3328000 w 3328000"/>
              <a:gd name="connsiteY1" fmla="*/ 0 h 1872000"/>
              <a:gd name="connsiteX2" fmla="*/ 3328000 w 3328000"/>
              <a:gd name="connsiteY2" fmla="*/ 1872000 h 1872000"/>
              <a:gd name="connsiteX3" fmla="*/ 0 w 3328000"/>
              <a:gd name="connsiteY3" fmla="*/ 1872000 h 1872000"/>
            </a:gdLst>
            <a:ahLst/>
            <a:cxnLst>
              <a:cxn ang="0">
                <a:pos x="connsiteX0" y="connsiteY0"/>
              </a:cxn>
              <a:cxn ang="0">
                <a:pos x="connsiteX1" y="connsiteY1"/>
              </a:cxn>
              <a:cxn ang="0">
                <a:pos x="connsiteX2" y="connsiteY2"/>
              </a:cxn>
              <a:cxn ang="0">
                <a:pos x="connsiteX3" y="connsiteY3"/>
              </a:cxn>
            </a:cxnLst>
            <a:rect l="l" t="t" r="r" b="b"/>
            <a:pathLst>
              <a:path w="3328000" h="1872000">
                <a:moveTo>
                  <a:pt x="0" y="0"/>
                </a:moveTo>
                <a:lnTo>
                  <a:pt x="3328000" y="0"/>
                </a:lnTo>
                <a:lnTo>
                  <a:pt x="3328000" y="1872000"/>
                </a:lnTo>
                <a:lnTo>
                  <a:pt x="0" y="1872000"/>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7" name="图片占位符 16"/>
          <p:cNvSpPr>
            <a:spLocks noGrp="1"/>
          </p:cNvSpPr>
          <p:nvPr>
            <p:ph type="pic" sz="quarter" idx="15"/>
          </p:nvPr>
        </p:nvSpPr>
        <p:spPr>
          <a:xfrm>
            <a:off x="8520596" y="1675620"/>
            <a:ext cx="2635200" cy="2635200"/>
          </a:xfrm>
          <a:custGeom>
            <a:avLst/>
            <a:gdLst>
              <a:gd name="connsiteX0" fmla="*/ 1317600 w 2635200"/>
              <a:gd name="connsiteY0" fmla="*/ 0 h 2635200"/>
              <a:gd name="connsiteX1" fmla="*/ 2635200 w 2635200"/>
              <a:gd name="connsiteY1" fmla="*/ 1317600 h 2635200"/>
              <a:gd name="connsiteX2" fmla="*/ 1317600 w 2635200"/>
              <a:gd name="connsiteY2" fmla="*/ 2635200 h 2635200"/>
              <a:gd name="connsiteX3" fmla="*/ 0 w 2635200"/>
              <a:gd name="connsiteY3" fmla="*/ 1317600 h 2635200"/>
              <a:gd name="connsiteX4" fmla="*/ 1317600 w 26352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200" h="2635200">
                <a:moveTo>
                  <a:pt x="1317600" y="0"/>
                </a:moveTo>
                <a:cubicBezTo>
                  <a:pt x="2045290" y="0"/>
                  <a:pt x="2635200" y="589910"/>
                  <a:pt x="2635200" y="1317600"/>
                </a:cubicBezTo>
                <a:cubicBezTo>
                  <a:pt x="2635200" y="2045290"/>
                  <a:pt x="2045290" y="2635200"/>
                  <a:pt x="1317600" y="2635200"/>
                </a:cubicBezTo>
                <a:cubicBezTo>
                  <a:pt x="589910" y="2635200"/>
                  <a:pt x="0" y="2045290"/>
                  <a:pt x="0" y="1317600"/>
                </a:cubicBezTo>
                <a:cubicBezTo>
                  <a:pt x="0" y="589910"/>
                  <a:pt x="589910" y="0"/>
                  <a:pt x="1317600" y="0"/>
                </a:cubicBez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4789698" y="1675620"/>
            <a:ext cx="2635200" cy="2635200"/>
          </a:xfrm>
          <a:custGeom>
            <a:avLst/>
            <a:gdLst>
              <a:gd name="connsiteX0" fmla="*/ 1317600 w 2635200"/>
              <a:gd name="connsiteY0" fmla="*/ 0 h 2635200"/>
              <a:gd name="connsiteX1" fmla="*/ 2635200 w 2635200"/>
              <a:gd name="connsiteY1" fmla="*/ 1317600 h 2635200"/>
              <a:gd name="connsiteX2" fmla="*/ 1317600 w 2635200"/>
              <a:gd name="connsiteY2" fmla="*/ 2635200 h 2635200"/>
              <a:gd name="connsiteX3" fmla="*/ 0 w 2635200"/>
              <a:gd name="connsiteY3" fmla="*/ 1317600 h 2635200"/>
              <a:gd name="connsiteX4" fmla="*/ 1317600 w 26352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200" h="2635200">
                <a:moveTo>
                  <a:pt x="1317600" y="0"/>
                </a:moveTo>
                <a:cubicBezTo>
                  <a:pt x="2045290" y="0"/>
                  <a:pt x="2635200" y="589910"/>
                  <a:pt x="2635200" y="1317600"/>
                </a:cubicBezTo>
                <a:cubicBezTo>
                  <a:pt x="2635200" y="2045290"/>
                  <a:pt x="2045290" y="2635200"/>
                  <a:pt x="1317600" y="2635200"/>
                </a:cubicBezTo>
                <a:cubicBezTo>
                  <a:pt x="589910" y="2635200"/>
                  <a:pt x="0" y="2045290"/>
                  <a:pt x="0" y="1317600"/>
                </a:cubicBezTo>
                <a:cubicBezTo>
                  <a:pt x="0" y="589910"/>
                  <a:pt x="589910" y="0"/>
                  <a:pt x="1317600" y="0"/>
                </a:cubicBez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1125936" y="1675620"/>
            <a:ext cx="2635200" cy="2635200"/>
          </a:xfrm>
          <a:custGeom>
            <a:avLst/>
            <a:gdLst>
              <a:gd name="connsiteX0" fmla="*/ 1317600 w 2635200"/>
              <a:gd name="connsiteY0" fmla="*/ 0 h 2635200"/>
              <a:gd name="connsiteX1" fmla="*/ 2635200 w 2635200"/>
              <a:gd name="connsiteY1" fmla="*/ 1317600 h 2635200"/>
              <a:gd name="connsiteX2" fmla="*/ 1317600 w 2635200"/>
              <a:gd name="connsiteY2" fmla="*/ 2635200 h 2635200"/>
              <a:gd name="connsiteX3" fmla="*/ 0 w 2635200"/>
              <a:gd name="connsiteY3" fmla="*/ 1317600 h 2635200"/>
              <a:gd name="connsiteX4" fmla="*/ 1317600 w 2635200"/>
              <a:gd name="connsiteY4" fmla="*/ 0 h 263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200" h="2635200">
                <a:moveTo>
                  <a:pt x="1317600" y="0"/>
                </a:moveTo>
                <a:cubicBezTo>
                  <a:pt x="2045290" y="0"/>
                  <a:pt x="2635200" y="589910"/>
                  <a:pt x="2635200" y="1317600"/>
                </a:cubicBezTo>
                <a:cubicBezTo>
                  <a:pt x="2635200" y="2045290"/>
                  <a:pt x="2045290" y="2635200"/>
                  <a:pt x="1317600" y="2635200"/>
                </a:cubicBezTo>
                <a:cubicBezTo>
                  <a:pt x="589910" y="2635200"/>
                  <a:pt x="0" y="2045290"/>
                  <a:pt x="0" y="1317600"/>
                </a:cubicBezTo>
                <a:cubicBezTo>
                  <a:pt x="0" y="589910"/>
                  <a:pt x="589910" y="0"/>
                  <a:pt x="1317600"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3"/>
          </p:nvPr>
        </p:nvSpPr>
        <p:spPr>
          <a:xfrm>
            <a:off x="4582960" y="1641197"/>
            <a:ext cx="6775449" cy="3916362"/>
          </a:xfrm>
          <a:custGeom>
            <a:avLst/>
            <a:gdLst>
              <a:gd name="connsiteX0" fmla="*/ 672270 w 6775449"/>
              <a:gd name="connsiteY0" fmla="*/ 938942 h 3916362"/>
              <a:gd name="connsiteX1" fmla="*/ 1539891 w 6775449"/>
              <a:gd name="connsiteY1" fmla="*/ 938942 h 3916362"/>
              <a:gd name="connsiteX2" fmla="*/ 867621 w 6775449"/>
              <a:gd name="connsiteY2" fmla="*/ 3891655 h 3916362"/>
              <a:gd name="connsiteX3" fmla="*/ 0 w 6775449"/>
              <a:gd name="connsiteY3" fmla="*/ 3891655 h 3916362"/>
              <a:gd name="connsiteX4" fmla="*/ 4890050 w 6775449"/>
              <a:gd name="connsiteY4" fmla="*/ 741272 h 3916362"/>
              <a:gd name="connsiteX5" fmla="*/ 5823014 w 6775449"/>
              <a:gd name="connsiteY5" fmla="*/ 741272 h 3916362"/>
              <a:gd name="connsiteX6" fmla="*/ 5100112 w 6775449"/>
              <a:gd name="connsiteY6" fmla="*/ 3916362 h 3916362"/>
              <a:gd name="connsiteX7" fmla="*/ 4167149 w 6775449"/>
              <a:gd name="connsiteY7" fmla="*/ 3916362 h 3916362"/>
              <a:gd name="connsiteX8" fmla="*/ 5907828 w 6775449"/>
              <a:gd name="connsiteY8" fmla="*/ 531241 h 3916362"/>
              <a:gd name="connsiteX9" fmla="*/ 6775449 w 6775449"/>
              <a:gd name="connsiteY9" fmla="*/ 531241 h 3916362"/>
              <a:gd name="connsiteX10" fmla="*/ 6103178 w 6775449"/>
              <a:gd name="connsiteY10" fmla="*/ 3483954 h 3916362"/>
              <a:gd name="connsiteX11" fmla="*/ 5235558 w 6775449"/>
              <a:gd name="connsiteY11" fmla="*/ 3483954 h 3916362"/>
              <a:gd name="connsiteX12" fmla="*/ 1749480 w 6775449"/>
              <a:gd name="connsiteY12" fmla="*/ 247092 h 3916362"/>
              <a:gd name="connsiteX13" fmla="*/ 2682444 w 6775449"/>
              <a:gd name="connsiteY13" fmla="*/ 247092 h 3916362"/>
              <a:gd name="connsiteX14" fmla="*/ 1959543 w 6775449"/>
              <a:gd name="connsiteY14" fmla="*/ 3422182 h 3916362"/>
              <a:gd name="connsiteX15" fmla="*/ 1026579 w 6775449"/>
              <a:gd name="connsiteY15" fmla="*/ 3422182 h 3916362"/>
              <a:gd name="connsiteX16" fmla="*/ 2755077 w 6775449"/>
              <a:gd name="connsiteY16" fmla="*/ 123547 h 3916362"/>
              <a:gd name="connsiteX17" fmla="*/ 3855032 w 6775449"/>
              <a:gd name="connsiteY17" fmla="*/ 123547 h 3916362"/>
              <a:gd name="connsiteX18" fmla="*/ 3002740 w 6775449"/>
              <a:gd name="connsiteY18" fmla="*/ 3866943 h 3916362"/>
              <a:gd name="connsiteX19" fmla="*/ 1902785 w 6775449"/>
              <a:gd name="connsiteY19" fmla="*/ 3866943 h 3916362"/>
              <a:gd name="connsiteX20" fmla="*/ 3920998 w 6775449"/>
              <a:gd name="connsiteY20" fmla="*/ 0 h 3916362"/>
              <a:gd name="connsiteX21" fmla="*/ 5020952 w 6775449"/>
              <a:gd name="connsiteY21" fmla="*/ 0 h 3916362"/>
              <a:gd name="connsiteX22" fmla="*/ 4168661 w 6775449"/>
              <a:gd name="connsiteY22" fmla="*/ 3743397 h 3916362"/>
              <a:gd name="connsiteX23" fmla="*/ 3068706 w 6775449"/>
              <a:gd name="connsiteY23" fmla="*/ 3743397 h 391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75449" h="3916362">
                <a:moveTo>
                  <a:pt x="672270" y="938942"/>
                </a:moveTo>
                <a:lnTo>
                  <a:pt x="1539891" y="938942"/>
                </a:lnTo>
                <a:lnTo>
                  <a:pt x="867621" y="3891655"/>
                </a:lnTo>
                <a:lnTo>
                  <a:pt x="0" y="3891655"/>
                </a:lnTo>
                <a:close/>
                <a:moveTo>
                  <a:pt x="4890050" y="741272"/>
                </a:moveTo>
                <a:lnTo>
                  <a:pt x="5823014" y="741272"/>
                </a:lnTo>
                <a:lnTo>
                  <a:pt x="5100112" y="3916362"/>
                </a:lnTo>
                <a:lnTo>
                  <a:pt x="4167149" y="3916362"/>
                </a:lnTo>
                <a:close/>
                <a:moveTo>
                  <a:pt x="5907828" y="531241"/>
                </a:moveTo>
                <a:lnTo>
                  <a:pt x="6775449" y="531241"/>
                </a:lnTo>
                <a:lnTo>
                  <a:pt x="6103178" y="3483954"/>
                </a:lnTo>
                <a:lnTo>
                  <a:pt x="5235558" y="3483954"/>
                </a:lnTo>
                <a:close/>
                <a:moveTo>
                  <a:pt x="1749480" y="247092"/>
                </a:moveTo>
                <a:lnTo>
                  <a:pt x="2682444" y="247092"/>
                </a:lnTo>
                <a:lnTo>
                  <a:pt x="1959543" y="3422182"/>
                </a:lnTo>
                <a:lnTo>
                  <a:pt x="1026579" y="3422182"/>
                </a:lnTo>
                <a:close/>
                <a:moveTo>
                  <a:pt x="2755077" y="123547"/>
                </a:moveTo>
                <a:lnTo>
                  <a:pt x="3855032" y="123547"/>
                </a:lnTo>
                <a:lnTo>
                  <a:pt x="3002740" y="3866943"/>
                </a:lnTo>
                <a:lnTo>
                  <a:pt x="1902785" y="3866943"/>
                </a:lnTo>
                <a:close/>
                <a:moveTo>
                  <a:pt x="3920998" y="0"/>
                </a:moveTo>
                <a:lnTo>
                  <a:pt x="5020952" y="0"/>
                </a:lnTo>
                <a:lnTo>
                  <a:pt x="4168661" y="3743397"/>
                </a:lnTo>
                <a:lnTo>
                  <a:pt x="3068706" y="3743397"/>
                </a:ln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914F14D4-7655-4866-975C-92000705139B}" type="datetimeFigureOut">
              <a:rPr lang="zh-CN" altLang="en-US" smtClean="0"/>
              <a:t>2023/1/10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BC8537-CC13-4791-A495-D2DD1AD3CD3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F14D4-7655-4866-975C-92000705139B}" type="datetimeFigureOut">
              <a:rPr lang="zh-CN" altLang="en-US" smtClean="0"/>
              <a:t>2023/1/10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C8537-CC13-4791-A495-D2DD1AD3CD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任意多边形: 形状 9"/>
          <p:cNvSpPr/>
          <p:nvPr/>
        </p:nvSpPr>
        <p:spPr>
          <a:xfrm>
            <a:off x="6906342" y="-951448"/>
            <a:ext cx="6667302" cy="8483725"/>
          </a:xfrm>
          <a:custGeom>
            <a:avLst/>
            <a:gdLst>
              <a:gd name="connsiteX0" fmla="*/ 833383 w 6667302"/>
              <a:gd name="connsiteY0" fmla="*/ 4161 h 8483725"/>
              <a:gd name="connsiteX1" fmla="*/ 84137 w 6667302"/>
              <a:gd name="connsiteY1" fmla="*/ 248276 h 8483725"/>
              <a:gd name="connsiteX2" fmla="*/ 0 w 6667302"/>
              <a:gd name="connsiteY2" fmla="*/ 938739 h 8483725"/>
              <a:gd name="connsiteX3" fmla="*/ 1260652 w 6667302"/>
              <a:gd name="connsiteY3" fmla="*/ 1755627 h 8483725"/>
              <a:gd name="connsiteX4" fmla="*/ 1453372 w 6667302"/>
              <a:gd name="connsiteY4" fmla="*/ 2800343 h 8483725"/>
              <a:gd name="connsiteX5" fmla="*/ 2280001 w 6667302"/>
              <a:gd name="connsiteY5" fmla="*/ 3767704 h 8483725"/>
              <a:gd name="connsiteX6" fmla="*/ 3282926 w 6667302"/>
              <a:gd name="connsiteY6" fmla="*/ 4519957 h 8483725"/>
              <a:gd name="connsiteX7" fmla="*/ 4091383 w 6667302"/>
              <a:gd name="connsiteY7" fmla="*/ 8101168 h 8483725"/>
              <a:gd name="connsiteX8" fmla="*/ 5923372 w 6667302"/>
              <a:gd name="connsiteY8" fmla="*/ 8179306 h 8483725"/>
              <a:gd name="connsiteX9" fmla="*/ 6667303 w 6667302"/>
              <a:gd name="connsiteY9" fmla="*/ 4772506 h 8483725"/>
              <a:gd name="connsiteX10" fmla="*/ 4746994 w 6667302"/>
              <a:gd name="connsiteY10" fmla="*/ 2896453 h 8483725"/>
              <a:gd name="connsiteX11" fmla="*/ 4375063 w 6667302"/>
              <a:gd name="connsiteY11" fmla="*/ 2838068 h 8483725"/>
              <a:gd name="connsiteX12" fmla="*/ 4024149 w 6667302"/>
              <a:gd name="connsiteY12" fmla="*/ 2813468 h 8483725"/>
              <a:gd name="connsiteX13" fmla="*/ 3673028 w 6667302"/>
              <a:gd name="connsiteY13" fmla="*/ 2788847 h 8483725"/>
              <a:gd name="connsiteX14" fmla="*/ 3579360 w 6667302"/>
              <a:gd name="connsiteY14" fmla="*/ 2778596 h 8483725"/>
              <a:gd name="connsiteX15" fmla="*/ 2489040 w 6667302"/>
              <a:gd name="connsiteY15" fmla="*/ 2277753 h 8483725"/>
              <a:gd name="connsiteX16" fmla="*/ 1474252 w 6667302"/>
              <a:gd name="connsiteY16" fmla="*/ 336153 h 8483725"/>
              <a:gd name="connsiteX17" fmla="*/ 833383 w 6667302"/>
              <a:gd name="connsiteY17" fmla="*/ 4165 h 84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7302" h="8483725">
                <a:moveTo>
                  <a:pt x="833383" y="4161"/>
                </a:moveTo>
                <a:cubicBezTo>
                  <a:pt x="578400" y="-20709"/>
                  <a:pt x="319885" y="66561"/>
                  <a:pt x="84137" y="248276"/>
                </a:cubicBezTo>
                <a:lnTo>
                  <a:pt x="0" y="938739"/>
                </a:lnTo>
                <a:cubicBezTo>
                  <a:pt x="485109" y="1044836"/>
                  <a:pt x="1046572" y="1228905"/>
                  <a:pt x="1260652" y="1755627"/>
                </a:cubicBezTo>
                <a:cubicBezTo>
                  <a:pt x="1394023" y="2083741"/>
                  <a:pt x="1349623" y="2460325"/>
                  <a:pt x="1453372" y="2800343"/>
                </a:cubicBezTo>
                <a:cubicBezTo>
                  <a:pt x="1585303" y="3232748"/>
                  <a:pt x="1933303" y="3538607"/>
                  <a:pt x="2280001" y="3767704"/>
                </a:cubicBezTo>
                <a:cubicBezTo>
                  <a:pt x="2626697" y="3996802"/>
                  <a:pt x="2942880" y="4248311"/>
                  <a:pt x="3282926" y="4519957"/>
                </a:cubicBezTo>
                <a:cubicBezTo>
                  <a:pt x="4133726" y="5199671"/>
                  <a:pt x="4403486" y="7502643"/>
                  <a:pt x="4091383" y="8101168"/>
                </a:cubicBezTo>
                <a:cubicBezTo>
                  <a:pt x="4091383" y="8101168"/>
                  <a:pt x="5360092" y="8907191"/>
                  <a:pt x="5923372" y="8179306"/>
                </a:cubicBezTo>
                <a:cubicBezTo>
                  <a:pt x="6631372" y="7264426"/>
                  <a:pt x="6667303" y="4772506"/>
                  <a:pt x="6667303" y="4772506"/>
                </a:cubicBezTo>
                <a:cubicBezTo>
                  <a:pt x="6349440" y="3836920"/>
                  <a:pt x="5586549" y="3091648"/>
                  <a:pt x="4746994" y="2896453"/>
                </a:cubicBezTo>
                <a:cubicBezTo>
                  <a:pt x="4623464" y="2867725"/>
                  <a:pt x="4499383" y="2850188"/>
                  <a:pt x="4375063" y="2838068"/>
                </a:cubicBezTo>
                <a:cubicBezTo>
                  <a:pt x="4258252" y="2826685"/>
                  <a:pt x="4141234" y="2820082"/>
                  <a:pt x="4024149" y="2813468"/>
                </a:cubicBezTo>
                <a:cubicBezTo>
                  <a:pt x="3907063" y="2806854"/>
                  <a:pt x="3789977" y="2800247"/>
                  <a:pt x="3673028" y="2788847"/>
                </a:cubicBezTo>
                <a:cubicBezTo>
                  <a:pt x="3641795" y="2785803"/>
                  <a:pt x="3610560" y="2782384"/>
                  <a:pt x="3579360" y="2778596"/>
                </a:cubicBezTo>
                <a:cubicBezTo>
                  <a:pt x="3189977" y="2730987"/>
                  <a:pt x="2781052" y="2602100"/>
                  <a:pt x="2489040" y="2277753"/>
                </a:cubicBezTo>
                <a:cubicBezTo>
                  <a:pt x="2011166" y="1747011"/>
                  <a:pt x="1970606" y="843171"/>
                  <a:pt x="1474252" y="336153"/>
                </a:cubicBezTo>
                <a:cubicBezTo>
                  <a:pt x="1274983" y="132599"/>
                  <a:pt x="1055520" y="25827"/>
                  <a:pt x="833383" y="4165"/>
                </a:cubicBezTo>
              </a:path>
            </a:pathLst>
          </a:custGeom>
          <a:solidFill>
            <a:srgbClr val="E15834">
              <a:alpha val="12000"/>
            </a:srgbClr>
          </a:solidFill>
          <a:ln w="3429" cap="flat">
            <a:noFill/>
            <a:prstDash val="solid"/>
            <a:miter/>
          </a:ln>
        </p:spPr>
        <p:txBody>
          <a:bodyPr rtlCol="0" anchor="ctr"/>
          <a:lstStyle/>
          <a:p>
            <a:endParaRPr lang="zh-CN" altLang="en-US" dirty="0"/>
          </a:p>
        </p:txBody>
      </p:sp>
      <p:sp>
        <p:nvSpPr>
          <p:cNvPr id="11" name="任意多边形: 形状 10"/>
          <p:cNvSpPr/>
          <p:nvPr/>
        </p:nvSpPr>
        <p:spPr>
          <a:xfrm>
            <a:off x="7844952" y="-4465080"/>
            <a:ext cx="7043344" cy="6904271"/>
          </a:xfrm>
          <a:custGeom>
            <a:avLst/>
            <a:gdLst>
              <a:gd name="connsiteX0" fmla="*/ 506945 w 7043344"/>
              <a:gd name="connsiteY0" fmla="*/ 869623 h 6904271"/>
              <a:gd name="connsiteX1" fmla="*/ 192751 w 7043344"/>
              <a:gd name="connsiteY1" fmla="*/ 2371169 h 6904271"/>
              <a:gd name="connsiteX2" fmla="*/ 2670 w 7043344"/>
              <a:gd name="connsiteY2" fmla="*/ 3997618 h 6904271"/>
              <a:gd name="connsiteX3" fmla="*/ 483905 w 7043344"/>
              <a:gd name="connsiteY3" fmla="*/ 5410128 h 6904271"/>
              <a:gd name="connsiteX4" fmla="*/ 2018156 w 7043344"/>
              <a:gd name="connsiteY4" fmla="*/ 5836879 h 6904271"/>
              <a:gd name="connsiteX5" fmla="*/ 3190865 w 7043344"/>
              <a:gd name="connsiteY5" fmla="*/ 5897150 h 6904271"/>
              <a:gd name="connsiteX6" fmla="*/ 4398305 w 7043344"/>
              <a:gd name="connsiteY6" fmla="*/ 6763207 h 6904271"/>
              <a:gd name="connsiteX7" fmla="*/ 6024854 w 7043344"/>
              <a:gd name="connsiteY7" fmla="*/ 6546566 h 6904271"/>
              <a:gd name="connsiteX8" fmla="*/ 7043345 w 7043344"/>
              <a:gd name="connsiteY8" fmla="*/ 5190909 h 6904271"/>
              <a:gd name="connsiteX9" fmla="*/ 3842259 w 7043344"/>
              <a:gd name="connsiteY9" fmla="*/ 0 h 690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3344" h="6904271">
                <a:moveTo>
                  <a:pt x="506945" y="869623"/>
                </a:moveTo>
                <a:cubicBezTo>
                  <a:pt x="59174" y="1124907"/>
                  <a:pt x="254670" y="2144986"/>
                  <a:pt x="192751" y="2371169"/>
                </a:cubicBezTo>
                <a:cubicBezTo>
                  <a:pt x="49985" y="2892840"/>
                  <a:pt x="-14335" y="3443115"/>
                  <a:pt x="2670" y="3997618"/>
                </a:cubicBezTo>
                <a:cubicBezTo>
                  <a:pt x="18065" y="4498745"/>
                  <a:pt x="120785" y="5046364"/>
                  <a:pt x="483905" y="5410128"/>
                </a:cubicBezTo>
                <a:cubicBezTo>
                  <a:pt x="885013" y="5811988"/>
                  <a:pt x="1485905" y="5874415"/>
                  <a:pt x="2018156" y="5836879"/>
                </a:cubicBezTo>
                <a:cubicBezTo>
                  <a:pt x="2408705" y="5809337"/>
                  <a:pt x="2814031" y="5744438"/>
                  <a:pt x="3190865" y="5897150"/>
                </a:cubicBezTo>
                <a:cubicBezTo>
                  <a:pt x="3644294" y="6080921"/>
                  <a:pt x="3958488" y="6541811"/>
                  <a:pt x="4398305" y="6763207"/>
                </a:cubicBezTo>
                <a:cubicBezTo>
                  <a:pt x="4937003" y="7034383"/>
                  <a:pt x="5575437" y="6888641"/>
                  <a:pt x="6024854" y="6546566"/>
                </a:cubicBezTo>
                <a:cubicBezTo>
                  <a:pt x="6474271" y="6204490"/>
                  <a:pt x="6770911" y="5696095"/>
                  <a:pt x="7043345" y="5190909"/>
                </a:cubicBezTo>
                <a:lnTo>
                  <a:pt x="3842259" y="0"/>
                </a:lnTo>
                <a:close/>
              </a:path>
            </a:pathLst>
          </a:custGeom>
          <a:solidFill>
            <a:srgbClr val="F7B048"/>
          </a:solidFill>
          <a:ln w="3429" cap="flat">
            <a:noFill/>
            <a:prstDash val="solid"/>
            <a:miter/>
          </a:ln>
        </p:spPr>
        <p:txBody>
          <a:bodyPr rtlCol="0" anchor="ctr"/>
          <a:lstStyle/>
          <a:p>
            <a:endParaRPr lang="zh-CN" altLang="en-US" dirty="0"/>
          </a:p>
        </p:txBody>
      </p:sp>
      <p:sp>
        <p:nvSpPr>
          <p:cNvPr id="12" name="任意多边形: 形状 11"/>
          <p:cNvSpPr/>
          <p:nvPr/>
        </p:nvSpPr>
        <p:spPr>
          <a:xfrm>
            <a:off x="-1344267" y="1416493"/>
            <a:ext cx="7042431" cy="6905043"/>
          </a:xfrm>
          <a:custGeom>
            <a:avLst/>
            <a:gdLst>
              <a:gd name="connsiteX0" fmla="*/ 6533445 w 7042431"/>
              <a:gd name="connsiteY0" fmla="*/ 6037752 h 6905043"/>
              <a:gd name="connsiteX1" fmla="*/ 6848668 w 7042431"/>
              <a:gd name="connsiteY1" fmla="*/ 4536415 h 6905043"/>
              <a:gd name="connsiteX2" fmla="*/ 7039879 w 7042431"/>
              <a:gd name="connsiteY2" fmla="*/ 2910107 h 6905043"/>
              <a:gd name="connsiteX3" fmla="*/ 6559639 w 7042431"/>
              <a:gd name="connsiteY3" fmla="*/ 1497261 h 6905043"/>
              <a:gd name="connsiteX4" fmla="*/ 5025662 w 7042431"/>
              <a:gd name="connsiteY4" fmla="*/ 1069454 h 6905043"/>
              <a:gd name="connsiteX5" fmla="*/ 3852988 w 7042431"/>
              <a:gd name="connsiteY5" fmla="*/ 1008370 h 6905043"/>
              <a:gd name="connsiteX6" fmla="*/ 2646130 w 7042431"/>
              <a:gd name="connsiteY6" fmla="*/ 141480 h 6905043"/>
              <a:gd name="connsiteX7" fmla="*/ 1019441 w 7042431"/>
              <a:gd name="connsiteY7" fmla="*/ 357000 h 6905043"/>
              <a:gd name="connsiteX8" fmla="*/ 0 w 7042431"/>
              <a:gd name="connsiteY8" fmla="*/ 1711944 h 6905043"/>
              <a:gd name="connsiteX9" fmla="*/ 3197520 w 7042431"/>
              <a:gd name="connsiteY9" fmla="*/ 6905044 h 69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2431" h="6905043">
                <a:moveTo>
                  <a:pt x="6533445" y="6037752"/>
                </a:moveTo>
                <a:cubicBezTo>
                  <a:pt x="6981388" y="5782769"/>
                  <a:pt x="6786610" y="4762564"/>
                  <a:pt x="6848668" y="4536415"/>
                </a:cubicBezTo>
                <a:cubicBezTo>
                  <a:pt x="6991810" y="4014861"/>
                  <a:pt x="7056508" y="3464609"/>
                  <a:pt x="7039879" y="2910107"/>
                </a:cubicBezTo>
                <a:cubicBezTo>
                  <a:pt x="7024828" y="2408952"/>
                  <a:pt x="6922485" y="1861275"/>
                  <a:pt x="6559639" y="1497261"/>
                </a:cubicBezTo>
                <a:cubicBezTo>
                  <a:pt x="6158770" y="1095123"/>
                  <a:pt x="5557948" y="1032278"/>
                  <a:pt x="5025662" y="1069454"/>
                </a:cubicBezTo>
                <a:cubicBezTo>
                  <a:pt x="4635093" y="1096725"/>
                  <a:pt x="4229712" y="1161339"/>
                  <a:pt x="3852988" y="1008370"/>
                </a:cubicBezTo>
                <a:cubicBezTo>
                  <a:pt x="3399686" y="824301"/>
                  <a:pt x="3085807" y="363182"/>
                  <a:pt x="2646130" y="141480"/>
                </a:cubicBezTo>
                <a:cubicBezTo>
                  <a:pt x="2107622" y="-130063"/>
                  <a:pt x="1469102" y="15237"/>
                  <a:pt x="1019441" y="357000"/>
                </a:cubicBezTo>
                <a:cubicBezTo>
                  <a:pt x="569781" y="698763"/>
                  <a:pt x="272794" y="1206943"/>
                  <a:pt x="0" y="1711944"/>
                </a:cubicBezTo>
                <a:lnTo>
                  <a:pt x="3197520" y="6905044"/>
                </a:lnTo>
                <a:close/>
              </a:path>
            </a:pathLst>
          </a:custGeom>
          <a:solidFill>
            <a:srgbClr val="F7B048"/>
          </a:solidFill>
          <a:ln w="3429" cap="flat">
            <a:noFill/>
            <a:prstDash val="solid"/>
            <a:miter/>
          </a:ln>
        </p:spPr>
        <p:txBody>
          <a:bodyPr rtlCol="0" anchor="ctr"/>
          <a:lstStyle/>
          <a:p>
            <a:endParaRPr lang="zh-CN" altLang="en-US"/>
          </a:p>
        </p:txBody>
      </p:sp>
      <p:sp>
        <p:nvSpPr>
          <p:cNvPr id="13" name="任意多边形: 形状 12"/>
          <p:cNvSpPr/>
          <p:nvPr/>
        </p:nvSpPr>
        <p:spPr>
          <a:xfrm>
            <a:off x="-1643132" y="-4629206"/>
            <a:ext cx="7957669" cy="5519479"/>
          </a:xfrm>
          <a:custGeom>
            <a:avLst/>
            <a:gdLst>
              <a:gd name="connsiteX0" fmla="*/ 531771 w 7957669"/>
              <a:gd name="connsiteY0" fmla="*/ 5441541 h 5519479"/>
              <a:gd name="connsiteX1" fmla="*/ 0 w 7957669"/>
              <a:gd name="connsiteY1" fmla="*/ 4859997 h 5519479"/>
              <a:gd name="connsiteX2" fmla="*/ 266904 w 7957669"/>
              <a:gd name="connsiteY2" fmla="*/ 4217702 h 5519479"/>
              <a:gd name="connsiteX3" fmla="*/ 1766390 w 7957669"/>
              <a:gd name="connsiteY3" fmla="*/ 4127798 h 5519479"/>
              <a:gd name="connsiteX4" fmla="*/ 2448734 w 7957669"/>
              <a:gd name="connsiteY4" fmla="*/ 3313564 h 5519479"/>
              <a:gd name="connsiteX5" fmla="*/ 3644650 w 7957669"/>
              <a:gd name="connsiteY5" fmla="*/ 2878927 h 5519479"/>
              <a:gd name="connsiteX6" fmla="*/ 4888012 w 7957669"/>
              <a:gd name="connsiteY6" fmla="*/ 2718309 h 5519479"/>
              <a:gd name="connsiteX7" fmla="*/ 7355682 w 7957669"/>
              <a:gd name="connsiteY7" fmla="*/ 0 h 5519479"/>
              <a:gd name="connsiteX8" fmla="*/ 7957670 w 7957669"/>
              <a:gd name="connsiteY8" fmla="*/ 4165687 h 5519479"/>
              <a:gd name="connsiteX9" fmla="*/ 5362344 w 7957669"/>
              <a:gd name="connsiteY9" fmla="*/ 4852382 h 5519479"/>
              <a:gd name="connsiteX10" fmla="*/ 5009918 w 7957669"/>
              <a:gd name="connsiteY10" fmla="*/ 4719974 h 5519479"/>
              <a:gd name="connsiteX11" fmla="*/ 4692425 w 7957669"/>
              <a:gd name="connsiteY11" fmla="*/ 4568524 h 5519479"/>
              <a:gd name="connsiteX12" fmla="*/ 4374737 w 7957669"/>
              <a:gd name="connsiteY12" fmla="*/ 4416981 h 5519479"/>
              <a:gd name="connsiteX13" fmla="*/ 4288183 w 7957669"/>
              <a:gd name="connsiteY13" fmla="*/ 4379764 h 5519479"/>
              <a:gd name="connsiteX14" fmla="*/ 3092585 w 7957669"/>
              <a:gd name="connsiteY14" fmla="*/ 4278511 h 5519479"/>
              <a:gd name="connsiteX15" fmla="*/ 1253037 w 7957669"/>
              <a:gd name="connsiteY15" fmla="*/ 5468329 h 5519479"/>
              <a:gd name="connsiteX16" fmla="*/ 531771 w 7957669"/>
              <a:gd name="connsiteY16" fmla="*/ 5441541 h 55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7669" h="5519479">
                <a:moveTo>
                  <a:pt x="531771" y="5441541"/>
                </a:moveTo>
                <a:cubicBezTo>
                  <a:pt x="297624" y="5337577"/>
                  <a:pt x="115646" y="5134286"/>
                  <a:pt x="0" y="4859997"/>
                </a:cubicBezTo>
                <a:lnTo>
                  <a:pt x="266904" y="4217702"/>
                </a:lnTo>
                <a:cubicBezTo>
                  <a:pt x="741333" y="4364332"/>
                  <a:pt x="1320617" y="4480711"/>
                  <a:pt x="1766390" y="4127798"/>
                </a:cubicBezTo>
                <a:cubicBezTo>
                  <a:pt x="2044080" y="3907958"/>
                  <a:pt x="2190950" y="3558360"/>
                  <a:pt x="2448734" y="3313564"/>
                </a:cubicBezTo>
                <a:cubicBezTo>
                  <a:pt x="2776560" y="3002250"/>
                  <a:pt x="3230064" y="2907504"/>
                  <a:pt x="3644650" y="2878927"/>
                </a:cubicBezTo>
                <a:cubicBezTo>
                  <a:pt x="4059237" y="2850350"/>
                  <a:pt x="4458271" y="2787216"/>
                  <a:pt x="4888012" y="2718309"/>
                </a:cubicBezTo>
                <a:cubicBezTo>
                  <a:pt x="5963236" y="2545900"/>
                  <a:pt x="7332436" y="674640"/>
                  <a:pt x="7355682" y="0"/>
                </a:cubicBezTo>
                <a:lnTo>
                  <a:pt x="7957670" y="4165687"/>
                </a:lnTo>
                <a:cubicBezTo>
                  <a:pt x="7220150" y="4823308"/>
                  <a:pt x="6189144" y="5096092"/>
                  <a:pt x="5362344" y="4852382"/>
                </a:cubicBezTo>
                <a:cubicBezTo>
                  <a:pt x="5240699" y="4816526"/>
                  <a:pt x="5124093" y="4770673"/>
                  <a:pt x="5009918" y="4719974"/>
                </a:cubicBezTo>
                <a:cubicBezTo>
                  <a:pt x="4902676" y="4672348"/>
                  <a:pt x="4797576" y="4620446"/>
                  <a:pt x="4692425" y="4568524"/>
                </a:cubicBezTo>
                <a:cubicBezTo>
                  <a:pt x="4587275" y="4516602"/>
                  <a:pt x="4482124" y="4464676"/>
                  <a:pt x="4374737" y="4416981"/>
                </a:cubicBezTo>
                <a:cubicBezTo>
                  <a:pt x="4346051" y="4404243"/>
                  <a:pt x="4317199" y="4391837"/>
                  <a:pt x="4288183" y="4379764"/>
                </a:cubicBezTo>
                <a:cubicBezTo>
                  <a:pt x="3925869" y="4229383"/>
                  <a:pt x="3506500" y="4140107"/>
                  <a:pt x="3092585" y="4278511"/>
                </a:cubicBezTo>
                <a:cubicBezTo>
                  <a:pt x="2415278" y="4505010"/>
                  <a:pt x="1934753" y="5271601"/>
                  <a:pt x="1253037" y="5468329"/>
                </a:cubicBezTo>
                <a:cubicBezTo>
                  <a:pt x="979344" y="5547302"/>
                  <a:pt x="735754" y="5532100"/>
                  <a:pt x="531771" y="54415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4" name="任意多边形: 形状 13"/>
          <p:cNvSpPr/>
          <p:nvPr/>
        </p:nvSpPr>
        <p:spPr>
          <a:xfrm>
            <a:off x="3104825" y="5248980"/>
            <a:ext cx="9659095" cy="5501047"/>
          </a:xfrm>
          <a:custGeom>
            <a:avLst/>
            <a:gdLst>
              <a:gd name="connsiteX0" fmla="*/ 9659095 w 9659095"/>
              <a:gd name="connsiteY0" fmla="*/ 1912225 h 5501047"/>
              <a:gd name="connsiteX1" fmla="*/ 6618775 w 9659095"/>
              <a:gd name="connsiteY1" fmla="*/ 980065 h 5501047"/>
              <a:gd name="connsiteX2" fmla="*/ 5262090 w 9659095"/>
              <a:gd name="connsiteY2" fmla="*/ 1497642 h 5501047"/>
              <a:gd name="connsiteX3" fmla="*/ 3807244 w 9659095"/>
              <a:gd name="connsiteY3" fmla="*/ 1566659 h 5501047"/>
              <a:gd name="connsiteX4" fmla="*/ 1743655 w 9659095"/>
              <a:gd name="connsiteY4" fmla="*/ 66728 h 5501047"/>
              <a:gd name="connsiteX5" fmla="*/ 0 w 9659095"/>
              <a:gd name="connsiteY5" fmla="*/ 823722 h 5501047"/>
              <a:gd name="connsiteX6" fmla="*/ 499495 w 9659095"/>
              <a:gd name="connsiteY6" fmla="*/ 1457390 h 5501047"/>
              <a:gd name="connsiteX7" fmla="*/ 2188478 w 9659095"/>
              <a:gd name="connsiteY7" fmla="*/ 1689093 h 5501047"/>
              <a:gd name="connsiteX8" fmla="*/ 2905461 w 9659095"/>
              <a:gd name="connsiteY8" fmla="*/ 2690579 h 5501047"/>
              <a:gd name="connsiteX9" fmla="*/ 4291083 w 9659095"/>
              <a:gd name="connsiteY9" fmla="*/ 3261265 h 5501047"/>
              <a:gd name="connsiteX10" fmla="*/ 5769484 w 9659095"/>
              <a:gd name="connsiteY10" fmla="*/ 3506853 h 5501047"/>
              <a:gd name="connsiteX11" fmla="*/ 7018273 w 9659095"/>
              <a:gd name="connsiteY11" fmla="*/ 5501048 h 55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59095" h="5501047">
                <a:moveTo>
                  <a:pt x="9659095" y="1912225"/>
                </a:moveTo>
                <a:cubicBezTo>
                  <a:pt x="8855198" y="1095265"/>
                  <a:pt x="7647450" y="724979"/>
                  <a:pt x="6618775" y="980065"/>
                </a:cubicBezTo>
                <a:cubicBezTo>
                  <a:pt x="6145118" y="1097493"/>
                  <a:pt x="5718535" y="1333859"/>
                  <a:pt x="5262090" y="1497642"/>
                </a:cubicBezTo>
                <a:cubicBezTo>
                  <a:pt x="4805644" y="1661425"/>
                  <a:pt x="4288376" y="1749813"/>
                  <a:pt x="3807244" y="1566659"/>
                </a:cubicBezTo>
                <a:cubicBezTo>
                  <a:pt x="3019941" y="1267002"/>
                  <a:pt x="2540112" y="331105"/>
                  <a:pt x="1743655" y="66728"/>
                </a:cubicBezTo>
                <a:cubicBezTo>
                  <a:pt x="1056809" y="-161238"/>
                  <a:pt x="327655" y="220430"/>
                  <a:pt x="0" y="823722"/>
                </a:cubicBezTo>
                <a:lnTo>
                  <a:pt x="499495" y="1457390"/>
                </a:lnTo>
                <a:cubicBezTo>
                  <a:pt x="1090649" y="1302933"/>
                  <a:pt x="1696786" y="1248522"/>
                  <a:pt x="2188478" y="1689093"/>
                </a:cubicBezTo>
                <a:cubicBezTo>
                  <a:pt x="2494752" y="1963585"/>
                  <a:pt x="2626444" y="2387219"/>
                  <a:pt x="2905461" y="2690579"/>
                </a:cubicBezTo>
                <a:cubicBezTo>
                  <a:pt x="3260318" y="3076397"/>
                  <a:pt x="3794867" y="3209185"/>
                  <a:pt x="4291083" y="3261265"/>
                </a:cubicBezTo>
                <a:cubicBezTo>
                  <a:pt x="4787301" y="3313345"/>
                  <a:pt x="5296546" y="3309574"/>
                  <a:pt x="5769484" y="3506853"/>
                </a:cubicBezTo>
                <a:cubicBezTo>
                  <a:pt x="6533678" y="3825607"/>
                  <a:pt x="7077929" y="4694785"/>
                  <a:pt x="7018273" y="5501048"/>
                </a:cubicBezTo>
              </a:path>
            </a:pathLst>
          </a:custGeom>
          <a:solidFill>
            <a:srgbClr val="E15834"/>
          </a:solidFill>
          <a:ln w="3429" cap="flat">
            <a:noFill/>
            <a:prstDash val="solid"/>
            <a:miter/>
          </a:ln>
        </p:spPr>
        <p:txBody>
          <a:bodyPr rtlCol="0" anchor="ctr"/>
          <a:lstStyle/>
          <a:p>
            <a:endParaRPr lang="zh-CN" altLang="en-US" dirty="0"/>
          </a:p>
        </p:txBody>
      </p:sp>
      <p:sp>
        <p:nvSpPr>
          <p:cNvPr id="17" name="任意多边形: 形状 16"/>
          <p:cNvSpPr/>
          <p:nvPr/>
        </p:nvSpPr>
        <p:spPr>
          <a:xfrm>
            <a:off x="922971" y="1112177"/>
            <a:ext cx="4470058" cy="3308158"/>
          </a:xfrm>
          <a:custGeom>
            <a:avLst/>
            <a:gdLst>
              <a:gd name="connsiteX0" fmla="*/ 4037246 w 4470058"/>
              <a:gd name="connsiteY0" fmla="*/ 3308159 h 3308158"/>
              <a:gd name="connsiteX1" fmla="*/ 4312423 w 4470058"/>
              <a:gd name="connsiteY1" fmla="*/ 3002844 h 3308158"/>
              <a:gd name="connsiteX2" fmla="*/ 4470034 w 4470058"/>
              <a:gd name="connsiteY2" fmla="*/ 1968328 h 3308158"/>
              <a:gd name="connsiteX3" fmla="*/ 4194172 w 4470058"/>
              <a:gd name="connsiteY3" fmla="*/ 1055495 h 3308158"/>
              <a:gd name="connsiteX4" fmla="*/ 3223783 w 4470058"/>
              <a:gd name="connsiteY4" fmla="*/ 748775 h 3308158"/>
              <a:gd name="connsiteX5" fmla="*/ 2476169 w 4470058"/>
              <a:gd name="connsiteY5" fmla="*/ 684163 h 3308158"/>
              <a:gd name="connsiteX6" fmla="*/ 1724311 w 4470058"/>
              <a:gd name="connsiteY6" fmla="*/ 104159 h 3308158"/>
              <a:gd name="connsiteX7" fmla="*/ 680674 w 4470058"/>
              <a:gd name="connsiteY7" fmla="*/ 206296 h 3308158"/>
              <a:gd name="connsiteX8" fmla="*/ 0 w 4470058"/>
              <a:gd name="connsiteY8" fmla="*/ 1049416 h 33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058" h="3308158">
                <a:moveTo>
                  <a:pt x="4037246" y="3308159"/>
                </a:moveTo>
                <a:cubicBezTo>
                  <a:pt x="4328880" y="3155073"/>
                  <a:pt x="4267852" y="3145919"/>
                  <a:pt x="4312423" y="3002844"/>
                </a:cubicBezTo>
                <a:cubicBezTo>
                  <a:pt x="4415246" y="2672844"/>
                  <a:pt x="4468560" y="2322856"/>
                  <a:pt x="4470034" y="1968328"/>
                </a:cubicBezTo>
                <a:cubicBezTo>
                  <a:pt x="4471372" y="1647931"/>
                  <a:pt x="4417955" y="1295903"/>
                  <a:pt x="4194172" y="1055495"/>
                </a:cubicBezTo>
                <a:cubicBezTo>
                  <a:pt x="3946937" y="789907"/>
                  <a:pt x="3564549" y="736655"/>
                  <a:pt x="3223783" y="748775"/>
                </a:cubicBezTo>
                <a:cubicBezTo>
                  <a:pt x="2973772" y="757668"/>
                  <a:pt x="2713440" y="790089"/>
                  <a:pt x="2476169" y="684163"/>
                </a:cubicBezTo>
                <a:cubicBezTo>
                  <a:pt x="2190672" y="556710"/>
                  <a:pt x="2000284" y="255348"/>
                  <a:pt x="1724311" y="104159"/>
                </a:cubicBezTo>
                <a:cubicBezTo>
                  <a:pt x="1386305" y="-81029"/>
                  <a:pt x="975322" y="-2165"/>
                  <a:pt x="680674" y="206296"/>
                </a:cubicBezTo>
                <a:cubicBezTo>
                  <a:pt x="386026" y="414756"/>
                  <a:pt x="185253" y="732846"/>
                  <a:pt x="0" y="1049416"/>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145383" y="5310702"/>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8313684" y="5394743"/>
            <a:ext cx="1831699" cy="547055"/>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5" y="358423"/>
                  <a:pt x="358423" y="278194"/>
                  <a:pt x="358423" y="179212"/>
                </a:cubicBezTo>
                <a:cubicBezTo>
                  <a:pt x="358423" y="80229"/>
                  <a:pt x="278195" y="0"/>
                  <a:pt x="179212" y="0"/>
                </a:cubicBezTo>
              </a:path>
            </a:pathLst>
          </a:custGeom>
          <a:solidFill>
            <a:srgbClr val="E15834">
              <a:alpha val="12000"/>
            </a:srgbClr>
          </a:solidFill>
          <a:ln w="3429" cap="flat">
            <a:noFill/>
            <a:prstDash val="solid"/>
            <a:miter/>
          </a:ln>
        </p:spPr>
        <p:txBody>
          <a:bodyPr rtlCol="0" anchor="ctr"/>
          <a:lstStyle/>
          <a:p>
            <a:r>
              <a:rPr lang="en-US" altLang="zh-CN" dirty="0"/>
              <a:t>YIDAN QIN</a:t>
            </a:r>
            <a:endParaRPr lang="zh-CN" altLang="en-US" dirty="0"/>
          </a:p>
        </p:txBody>
      </p:sp>
      <p:sp>
        <p:nvSpPr>
          <p:cNvPr id="20" name="任意多边形: 形状 19"/>
          <p:cNvSpPr/>
          <p:nvPr/>
        </p:nvSpPr>
        <p:spPr>
          <a:xfrm>
            <a:off x="5753142" y="2756451"/>
            <a:ext cx="358388" cy="358402"/>
          </a:xfrm>
          <a:custGeom>
            <a:avLst/>
            <a:gdLst>
              <a:gd name="connsiteX0" fmla="*/ 179177 w 358388"/>
              <a:gd name="connsiteY0" fmla="*/ 0 h 358402"/>
              <a:gd name="connsiteX1" fmla="*/ 0 w 358388"/>
              <a:gd name="connsiteY1" fmla="*/ 179211 h 358402"/>
              <a:gd name="connsiteX2" fmla="*/ 179212 w 358388"/>
              <a:gd name="connsiteY2" fmla="*/ 358402 h 358402"/>
              <a:gd name="connsiteX3" fmla="*/ 358389 w 358388"/>
              <a:gd name="connsiteY3" fmla="*/ 179215 h 358402"/>
              <a:gd name="connsiteX4" fmla="*/ 179212 w 358388"/>
              <a:gd name="connsiteY4" fmla="*/ 0 h 358402"/>
              <a:gd name="connsiteX5" fmla="*/ 179177 w 358388"/>
              <a:gd name="connsiteY5" fmla="*/ 0 h 35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402">
                <a:moveTo>
                  <a:pt x="179177" y="0"/>
                </a:moveTo>
                <a:cubicBezTo>
                  <a:pt x="80194" y="7"/>
                  <a:pt x="-34" y="80242"/>
                  <a:pt x="0" y="179211"/>
                </a:cubicBezTo>
                <a:cubicBezTo>
                  <a:pt x="0" y="278181"/>
                  <a:pt x="80229" y="358409"/>
                  <a:pt x="179212" y="358402"/>
                </a:cubicBezTo>
                <a:cubicBezTo>
                  <a:pt x="278160" y="358395"/>
                  <a:pt x="358389" y="278177"/>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2" name="任意多边形: 形状 21"/>
          <p:cNvSpPr/>
          <p:nvPr/>
        </p:nvSpPr>
        <p:spPr>
          <a:xfrm>
            <a:off x="7725856" y="3835329"/>
            <a:ext cx="3942862" cy="1018567"/>
          </a:xfrm>
          <a:custGeom>
            <a:avLst/>
            <a:gdLst>
              <a:gd name="connsiteX0" fmla="*/ 0 w 1471919"/>
              <a:gd name="connsiteY0" fmla="*/ 0 h 490285"/>
              <a:gd name="connsiteX1" fmla="*/ 1471920 w 1471919"/>
              <a:gd name="connsiteY1" fmla="*/ 0 h 490285"/>
              <a:gd name="connsiteX2" fmla="*/ 1471920 w 1471919"/>
              <a:gd name="connsiteY2" fmla="*/ 490286 h 490285"/>
              <a:gd name="connsiteX3" fmla="*/ 0 w 1471919"/>
              <a:gd name="connsiteY3" fmla="*/ 490286 h 490285"/>
            </a:gdLst>
            <a:ahLst/>
            <a:cxnLst>
              <a:cxn ang="0">
                <a:pos x="connsiteX0" y="connsiteY0"/>
              </a:cxn>
              <a:cxn ang="0">
                <a:pos x="connsiteX1" y="connsiteY1"/>
              </a:cxn>
              <a:cxn ang="0">
                <a:pos x="connsiteX2" y="connsiteY2"/>
              </a:cxn>
              <a:cxn ang="0">
                <a:pos x="connsiteX3" y="connsiteY3"/>
              </a:cxn>
            </a:cxnLst>
            <a:rect l="l" t="t" r="r" b="b"/>
            <a:pathLst>
              <a:path w="1471919" h="490285">
                <a:moveTo>
                  <a:pt x="0" y="0"/>
                </a:moveTo>
                <a:lnTo>
                  <a:pt x="1471920" y="0"/>
                </a:lnTo>
                <a:lnTo>
                  <a:pt x="1471920" y="490286"/>
                </a:lnTo>
                <a:lnTo>
                  <a:pt x="0" y="490286"/>
                </a:lnTo>
                <a:close/>
              </a:path>
            </a:pathLst>
          </a:custGeom>
          <a:solidFill>
            <a:srgbClr val="69431B"/>
          </a:solidFill>
          <a:ln w="3429" cap="flat">
            <a:noFill/>
            <a:prstDash val="solid"/>
            <a:miter/>
          </a:ln>
        </p:spPr>
        <p:txBody>
          <a:bodyPr rtlCol="0" anchor="ctr"/>
          <a:lstStyle/>
          <a:p>
            <a:pPr algn="ctr"/>
            <a:r>
              <a:rPr lang="en-US" altLang="zh-CN" sz="2400" dirty="0">
                <a:solidFill>
                  <a:schemeClr val="bg1"/>
                </a:solidFill>
                <a:latin typeface="Calibri" panose="020F0502020204030204" pitchFamily="34" charset="0"/>
                <a:cs typeface="Calibri" panose="020F0502020204030204" pitchFamily="34" charset="0"/>
              </a:rPr>
              <a:t>China’s Two-Child Policy and Its Effects on Women in the Workforce</a:t>
            </a:r>
            <a:endParaRPr lang="zh-CN" altLang="en-US" sz="2400" dirty="0">
              <a:solidFill>
                <a:schemeClr val="bg1"/>
              </a:solidFill>
              <a:latin typeface="Calibri" panose="020F0502020204030204" pitchFamily="34" charset="0"/>
              <a:cs typeface="Calibri" panose="020F0502020204030204" pitchFamily="34" charset="0"/>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rcRect l="13117" r="13117"/>
          <a:stretch>
            <a:fillRect/>
          </a:stretch>
        </p:blipFill>
        <p:spPr>
          <a:xfrm>
            <a:off x="-3771" y="1557843"/>
            <a:ext cx="5870071" cy="5300157"/>
          </a:xfrm>
          <a:custGeom>
            <a:avLst/>
            <a:gdLst>
              <a:gd name="connsiteX0" fmla="*/ 1926002 w 5870071"/>
              <a:gd name="connsiteY0" fmla="*/ 1138 h 5300157"/>
              <a:gd name="connsiteX1" fmla="*/ 3160494 w 5870071"/>
              <a:gd name="connsiteY1" fmla="*/ 527745 h 5300157"/>
              <a:gd name="connsiteX2" fmla="*/ 3788351 w 5870071"/>
              <a:gd name="connsiteY2" fmla="*/ 1752139 h 5300157"/>
              <a:gd name="connsiteX3" fmla="*/ 4728671 w 5870071"/>
              <a:gd name="connsiteY3" fmla="*/ 2298187 h 5300157"/>
              <a:gd name="connsiteX4" fmla="*/ 5811688 w 5870071"/>
              <a:gd name="connsiteY4" fmla="*/ 3299124 h 5300157"/>
              <a:gd name="connsiteX5" fmla="*/ 5610088 w 5870071"/>
              <a:gd name="connsiteY5" fmla="*/ 4666164 h 5300157"/>
              <a:gd name="connsiteX6" fmla="*/ 5433304 w 5870071"/>
              <a:gd name="connsiteY6" fmla="*/ 5007389 h 5300157"/>
              <a:gd name="connsiteX7" fmla="*/ 5253954 w 5870071"/>
              <a:gd name="connsiteY7" fmla="*/ 5300157 h 5300157"/>
              <a:gd name="connsiteX8" fmla="*/ 0 w 5870071"/>
              <a:gd name="connsiteY8" fmla="*/ 5300157 h 5300157"/>
              <a:gd name="connsiteX9" fmla="*/ 0 w 5870071"/>
              <a:gd name="connsiteY9" fmla="*/ 139319 h 5300157"/>
              <a:gd name="connsiteX10" fmla="*/ 104129 w 5870071"/>
              <a:gd name="connsiteY10" fmla="*/ 133278 h 5300157"/>
              <a:gd name="connsiteX11" fmla="*/ 1729151 w 5870071"/>
              <a:gd name="connsiteY11" fmla="*/ 17659 h 5300157"/>
              <a:gd name="connsiteX12" fmla="*/ 1926002 w 5870071"/>
              <a:gd name="connsiteY12" fmla="*/ 1138 h 530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0071" h="5300157">
                <a:moveTo>
                  <a:pt x="1926002" y="1138"/>
                </a:moveTo>
                <a:cubicBezTo>
                  <a:pt x="2389579" y="-14663"/>
                  <a:pt x="2872722" y="132792"/>
                  <a:pt x="3160494" y="527745"/>
                </a:cubicBezTo>
                <a:cubicBezTo>
                  <a:pt x="3429003" y="896258"/>
                  <a:pt x="3492671" y="1408857"/>
                  <a:pt x="3788351" y="1752139"/>
                </a:cubicBezTo>
                <a:cubicBezTo>
                  <a:pt x="4034077" y="2037444"/>
                  <a:pt x="4395380" y="2155559"/>
                  <a:pt x="4728671" y="2298187"/>
                </a:cubicBezTo>
                <a:cubicBezTo>
                  <a:pt x="5182957" y="2492553"/>
                  <a:pt x="5651403" y="2798347"/>
                  <a:pt x="5811688" y="3299124"/>
                </a:cubicBezTo>
                <a:cubicBezTo>
                  <a:pt x="5956751" y="3752416"/>
                  <a:pt x="5809563" y="4246919"/>
                  <a:pt x="5610088" y="4666164"/>
                </a:cubicBezTo>
                <a:cubicBezTo>
                  <a:pt x="5554914" y="4782136"/>
                  <a:pt x="5496005" y="4896054"/>
                  <a:pt x="5433304" y="5007389"/>
                </a:cubicBezTo>
                <a:lnTo>
                  <a:pt x="5253954" y="5300157"/>
                </a:lnTo>
                <a:lnTo>
                  <a:pt x="0" y="5300157"/>
                </a:lnTo>
                <a:lnTo>
                  <a:pt x="0" y="139319"/>
                </a:lnTo>
                <a:lnTo>
                  <a:pt x="104129" y="133278"/>
                </a:lnTo>
                <a:cubicBezTo>
                  <a:pt x="555771" y="111783"/>
                  <a:pt x="1091193" y="103068"/>
                  <a:pt x="1729151" y="17659"/>
                </a:cubicBezTo>
                <a:cubicBezTo>
                  <a:pt x="1793951" y="8984"/>
                  <a:pt x="1859777" y="3395"/>
                  <a:pt x="1926002" y="1138"/>
                </a:cubicBezTo>
                <a:close/>
              </a:path>
            </a:pathLst>
          </a:custGeom>
        </p:spPr>
      </p:pic>
      <p:sp>
        <p:nvSpPr>
          <p:cNvPr id="38" name="文本框 37"/>
          <p:cNvSpPr txBox="1"/>
          <p:nvPr/>
        </p:nvSpPr>
        <p:spPr>
          <a:xfrm>
            <a:off x="4986729" y="1463257"/>
            <a:ext cx="6921535" cy="1938992"/>
          </a:xfrm>
          <a:prstGeom prst="rect">
            <a:avLst/>
          </a:prstGeom>
          <a:noFill/>
        </p:spPr>
        <p:txBody>
          <a:bodyPr wrap="square" rtlCol="0">
            <a:spAutoFit/>
          </a:bodyPr>
          <a:lstStyle/>
          <a:p>
            <a:pPr algn="ctr"/>
            <a:r>
              <a:rPr lang="en-US" altLang="zh-CN" sz="6000" dirty="0">
                <a:solidFill>
                  <a:schemeClr val="tx2"/>
                </a:solidFill>
                <a:latin typeface="Calibri" panose="020F0502020204030204" pitchFamily="34" charset="0"/>
                <a:ea typeface="+mj-ea"/>
                <a:cs typeface="Calibri" panose="020F0502020204030204" pitchFamily="34" charset="0"/>
              </a:rPr>
              <a:t>Fertility Penalties for Flexible Employment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5358968"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a:t>
            </a:r>
          </a:p>
        </p:txBody>
      </p:sp>
      <p:sp>
        <p:nvSpPr>
          <p:cNvPr id="31" name="文本框 30"/>
          <p:cNvSpPr txBox="1"/>
          <p:nvPr/>
        </p:nvSpPr>
        <p:spPr>
          <a:xfrm>
            <a:off x="1804913" y="1968415"/>
            <a:ext cx="8513744"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The belief that mothers always allow domestic responsibilities to interrupt their paid work means that</a:t>
            </a:r>
          </a:p>
        </p:txBody>
      </p:sp>
      <p:grpSp>
        <p:nvGrpSpPr>
          <p:cNvPr id="4" name="组合 3"/>
          <p:cNvGrpSpPr/>
          <p:nvPr/>
        </p:nvGrpSpPr>
        <p:grpSpPr>
          <a:xfrm>
            <a:off x="1548528" y="1331162"/>
            <a:ext cx="541072" cy="601715"/>
            <a:chOff x="1531332" y="1741921"/>
            <a:chExt cx="541072" cy="601715"/>
          </a:xfrm>
        </p:grpSpPr>
        <p:sp>
          <p:nvSpPr>
            <p:cNvPr id="21" name="Шестиугольник 57"/>
            <p:cNvSpPr/>
            <p:nvPr/>
          </p:nvSpPr>
          <p:spPr>
            <a:xfrm rot="5400000">
              <a:off x="1501010" y="1772243"/>
              <a:ext cx="601715" cy="541072"/>
            </a:xfrm>
            <a:prstGeom prst="hexagon">
              <a:avLst/>
            </a:prstGeom>
            <a:solidFill>
              <a:schemeClr val="accent1"/>
            </a:solidFill>
            <a:ln>
              <a:noFill/>
            </a:ln>
            <a:effectLst>
              <a:outerShdw blurRad="50800" dist="25400" dir="5400000" algn="t"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文本框 2"/>
            <p:cNvSpPr txBox="1"/>
            <p:nvPr/>
          </p:nvSpPr>
          <p:spPr>
            <a:xfrm>
              <a:off x="1628760" y="1741921"/>
              <a:ext cx="409439" cy="533672"/>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5</a:t>
              </a:r>
              <a:endParaRPr lang="zh-CN" altLang="en-US" sz="2400" dirty="0">
                <a:solidFill>
                  <a:schemeClr val="tx2"/>
                </a:solidFill>
                <a:latin typeface="Calibri" panose="020F0502020204030204" pitchFamily="34" charset="0"/>
                <a:cs typeface="Calibri" panose="020F0502020204030204" pitchFamily="34" charset="0"/>
              </a:endParaRPr>
            </a:p>
          </p:txBody>
        </p:sp>
      </p:grpSp>
      <p:sp>
        <p:nvSpPr>
          <p:cNvPr id="24" name="文本框 23"/>
          <p:cNvSpPr txBox="1"/>
          <p:nvPr/>
        </p:nvSpPr>
        <p:spPr>
          <a:xfrm>
            <a:off x="1850675" y="3975507"/>
            <a:ext cx="877600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employers may discriminate against mothers in hiring and promotion.  </a:t>
            </a:r>
          </a:p>
        </p:txBody>
      </p:sp>
      <p:sp>
        <p:nvSpPr>
          <p:cNvPr id="5" name="箭头: 下 4"/>
          <p:cNvSpPr/>
          <p:nvPr/>
        </p:nvSpPr>
        <p:spPr>
          <a:xfrm>
            <a:off x="5672616" y="3100445"/>
            <a:ext cx="447631" cy="7865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2781663" y="5428024"/>
            <a:ext cx="7535148" cy="1090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58082" y="5406253"/>
            <a:ext cx="7570996" cy="1090555"/>
          </a:xfrm>
          <a:prstGeom prst="rect">
            <a:avLst/>
          </a:prstGeom>
          <a:noFill/>
        </p:spPr>
        <p:txBody>
          <a:bodyPr wrap="square">
            <a:spAutoFit/>
          </a:bodyPr>
          <a:lstStyle/>
          <a:p>
            <a:pPr>
              <a:lnSpc>
                <a:spcPct val="130000"/>
              </a:lnSpc>
            </a:pPr>
            <a:r>
              <a:rPr lang="en-US" altLang="zh-CN" sz="2600" dirty="0">
                <a:solidFill>
                  <a:schemeClr val="bg1"/>
                </a:solidFill>
                <a:latin typeface="Calibri" panose="020F0502020204030204" pitchFamily="34" charset="0"/>
                <a:cs typeface="Calibri" panose="020F0502020204030204" pitchFamily="34" charset="0"/>
              </a:rPr>
              <a:t>The earnings losses associated with motherhood are an important source of gender earnings inequality.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7022307"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 in China</a:t>
            </a:r>
          </a:p>
        </p:txBody>
      </p:sp>
      <p:sp>
        <p:nvSpPr>
          <p:cNvPr id="31" name="文本框 30"/>
          <p:cNvSpPr txBox="1"/>
          <p:nvPr/>
        </p:nvSpPr>
        <p:spPr>
          <a:xfrm>
            <a:off x="2951542" y="2572941"/>
            <a:ext cx="6054107" cy="1244187"/>
          </a:xfrm>
          <a:prstGeom prst="rect">
            <a:avLst/>
          </a:prstGeom>
          <a:noFill/>
        </p:spPr>
        <p:txBody>
          <a:bodyPr wrap="square">
            <a:spAutoFit/>
          </a:bodyPr>
          <a:lstStyle/>
          <a:p>
            <a:pPr marL="457200" indent="-457200">
              <a:lnSpc>
                <a:spcPct val="130000"/>
              </a:lnSpc>
              <a:buFont typeface="Wingdings" panose="05000000000000000000" pitchFamily="2" charset="2"/>
              <a:buChar char="Ø"/>
            </a:pPr>
            <a:r>
              <a:rPr lang="en-US" altLang="zh-CN" sz="3000" dirty="0">
                <a:solidFill>
                  <a:schemeClr val="tx2"/>
                </a:solidFill>
                <a:latin typeface="Calibri" panose="020F0502020204030204" pitchFamily="34" charset="0"/>
                <a:cs typeface="Calibri" panose="020F0502020204030204" pitchFamily="34" charset="0"/>
              </a:rPr>
              <a:t>Before the Reform and Opening Up </a:t>
            </a:r>
          </a:p>
        </p:txBody>
      </p:sp>
      <p:sp>
        <p:nvSpPr>
          <p:cNvPr id="25" name="文本框 24"/>
          <p:cNvSpPr txBox="1"/>
          <p:nvPr/>
        </p:nvSpPr>
        <p:spPr>
          <a:xfrm>
            <a:off x="2951542" y="3731998"/>
            <a:ext cx="6054107" cy="644022"/>
          </a:xfrm>
          <a:prstGeom prst="rect">
            <a:avLst/>
          </a:prstGeom>
          <a:noFill/>
        </p:spPr>
        <p:txBody>
          <a:bodyPr wrap="square">
            <a:spAutoFit/>
          </a:bodyPr>
          <a:lstStyle/>
          <a:p>
            <a:pPr marL="457200" indent="-457200">
              <a:lnSpc>
                <a:spcPct val="130000"/>
              </a:lnSpc>
              <a:buFont typeface="Wingdings" panose="05000000000000000000" pitchFamily="2" charset="2"/>
              <a:buChar char="Ø"/>
            </a:pPr>
            <a:r>
              <a:rPr lang="en-US" altLang="zh-CN" sz="3000" dirty="0">
                <a:solidFill>
                  <a:schemeClr val="tx2"/>
                </a:solidFill>
                <a:latin typeface="Calibri" panose="020F0502020204030204" pitchFamily="34" charset="0"/>
                <a:cs typeface="Calibri" panose="020F0502020204030204" pitchFamily="34" charset="0"/>
              </a:rPr>
              <a:t>After the Reform and Opening Up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6969537"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Before the Reform and Opening Up </a:t>
            </a:r>
          </a:p>
        </p:txBody>
      </p:sp>
      <p:graphicFrame>
        <p:nvGraphicFramePr>
          <p:cNvPr id="3" name="表格 3"/>
          <p:cNvGraphicFramePr>
            <a:graphicFrameLocks noGrp="1"/>
          </p:cNvGraphicFramePr>
          <p:nvPr>
            <p:extLst>
              <p:ext uri="{D42A27DB-BD31-4B8C-83A1-F6EECF244321}">
                <p14:modId xmlns:p14="http://schemas.microsoft.com/office/powerpoint/2010/main" val="335813334"/>
              </p:ext>
            </p:extLst>
          </p:nvPr>
        </p:nvGraphicFramePr>
        <p:xfrm>
          <a:off x="5046866" y="1280275"/>
          <a:ext cx="6600209" cy="4874115"/>
        </p:xfrm>
        <a:graphic>
          <a:graphicData uri="http://schemas.openxmlformats.org/drawingml/2006/table">
            <a:tbl>
              <a:tblPr bandRow="1">
                <a:tableStyleId>{93296810-A885-4BE3-A3E7-6D5BEEA58F35}</a:tableStyleId>
              </a:tblPr>
              <a:tblGrid>
                <a:gridCol w="1498437">
                  <a:extLst>
                    <a:ext uri="{9D8B030D-6E8A-4147-A177-3AD203B41FA5}">
                      <a16:colId xmlns:a16="http://schemas.microsoft.com/office/drawing/2014/main" val="20000"/>
                    </a:ext>
                  </a:extLst>
                </a:gridCol>
                <a:gridCol w="5101772">
                  <a:extLst>
                    <a:ext uri="{9D8B030D-6E8A-4147-A177-3AD203B41FA5}">
                      <a16:colId xmlns:a16="http://schemas.microsoft.com/office/drawing/2014/main" val="20001"/>
                    </a:ext>
                  </a:extLst>
                </a:gridCol>
              </a:tblGrid>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SOEs</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State-owned enterprise wages were determined predominantly on the basis of workers’ education and seniority.</a:t>
                      </a:r>
                    </a:p>
                  </a:txBody>
                  <a:tcPr anchor="ctr"/>
                </a:tc>
                <a:extLst>
                  <a:ext uri="{0D108BD9-81ED-4DB2-BD59-A6C34878D82A}">
                    <a16:rowId xmlns:a16="http://schemas.microsoft.com/office/drawing/2014/main" val="10000"/>
                  </a:ext>
                </a:extLst>
              </a:tr>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Communism</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Inspired by the Marxist view of women’s emancipation, society is relies on women’s participation in socialised labour.</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Childcare facilities</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The childcare system provided care to children from the earliest months of their lives until they entered primary school.</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Wage gap</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The costs of social reproduction under central planning were not solely borne by women; the wage penalty for motherhood was small or non-existent under central planning.</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163" y="1314980"/>
            <a:ext cx="3517545" cy="4690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6734216"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After the Reform and Opening Up </a:t>
            </a:r>
          </a:p>
        </p:txBody>
      </p:sp>
      <p:graphicFrame>
        <p:nvGraphicFramePr>
          <p:cNvPr id="24" name="表格 3"/>
          <p:cNvGraphicFramePr>
            <a:graphicFrameLocks noGrp="1"/>
          </p:cNvGraphicFramePr>
          <p:nvPr>
            <p:custDataLst>
              <p:tags r:id="rId1"/>
            </p:custDataLst>
            <p:extLst>
              <p:ext uri="{D42A27DB-BD31-4B8C-83A1-F6EECF244321}">
                <p14:modId xmlns:p14="http://schemas.microsoft.com/office/powerpoint/2010/main" val="1533609997"/>
              </p:ext>
            </p:extLst>
          </p:nvPr>
        </p:nvGraphicFramePr>
        <p:xfrm>
          <a:off x="1429464" y="1691051"/>
          <a:ext cx="9238536" cy="3563475"/>
        </p:xfrm>
        <a:graphic>
          <a:graphicData uri="http://schemas.openxmlformats.org/drawingml/2006/table">
            <a:tbl>
              <a:tblPr bandRow="1">
                <a:tableStyleId>{93296810-A885-4BE3-A3E7-6D5BEEA58F35}</a:tableStyleId>
              </a:tblPr>
              <a:tblGrid>
                <a:gridCol w="2093616">
                  <a:extLst>
                    <a:ext uri="{9D8B030D-6E8A-4147-A177-3AD203B41FA5}">
                      <a16:colId xmlns:a16="http://schemas.microsoft.com/office/drawing/2014/main" val="20000"/>
                    </a:ext>
                  </a:extLst>
                </a:gridCol>
                <a:gridCol w="7144920">
                  <a:extLst>
                    <a:ext uri="{9D8B030D-6E8A-4147-A177-3AD203B41FA5}">
                      <a16:colId xmlns:a16="http://schemas.microsoft.com/office/drawing/2014/main" val="20001"/>
                    </a:ext>
                  </a:extLst>
                </a:gridCol>
              </a:tblGrid>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Wage gap</a:t>
                      </a: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Enterprises are increasingly relying on piece rate wages and performance-based bonus payments which disadvantage mothers.</a:t>
                      </a:r>
                    </a:p>
                  </a:txBody>
                  <a:tcPr anchor="ctr"/>
                </a:tc>
                <a:extLst>
                  <a:ext uri="{0D108BD9-81ED-4DB2-BD59-A6C34878D82A}">
                    <a16:rowId xmlns:a16="http://schemas.microsoft.com/office/drawing/2014/main" val="10000"/>
                  </a:ext>
                </a:extLst>
              </a:tr>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Maternity protection measures</a:t>
                      </a:r>
                      <a:endParaRPr lang="zh-CN" altLang="en-US" sz="2000" dirty="0">
                        <a:solidFill>
                          <a:srgbClr val="69431B"/>
                        </a:solidFill>
                        <a:latin typeface="Calibri" panose="020F0502020204030204" pitchFamily="34" charset="0"/>
                        <a:cs typeface="Calibri" panose="020F0502020204030204" pitchFamily="34" charset="0"/>
                      </a:endParaRPr>
                    </a:p>
                  </a:txBody>
                  <a:tcPr anchor="ctr"/>
                </a:tc>
                <a:tc>
                  <a:txBody>
                    <a:bodyPr/>
                    <a:lstStyle/>
                    <a:p>
                      <a:pPr algn="l"/>
                      <a:r>
                        <a:rPr lang="en-US" altLang="zh-CN" sz="2000" dirty="0">
                          <a:solidFill>
                            <a:srgbClr val="69431B"/>
                          </a:solidFill>
                          <a:latin typeface="Calibri" panose="020F0502020204030204" pitchFamily="34" charset="0"/>
                          <a:cs typeface="Calibri" panose="020F0502020204030204" pitchFamily="34" charset="0"/>
                        </a:rPr>
                        <a:t>The reforms dismantled the institutional mechanisms that had internalised the costs of social reproduction and protected working mothers under central planning.</a:t>
                      </a:r>
                    </a:p>
                  </a:txBody>
                  <a:tcPr anchor="ctr"/>
                </a:tc>
                <a:extLst>
                  <a:ext uri="{0D108BD9-81ED-4DB2-BD59-A6C34878D82A}">
                    <a16:rowId xmlns:a16="http://schemas.microsoft.com/office/drawing/2014/main" val="10001"/>
                  </a:ext>
                </a:extLst>
              </a:tr>
              <a:tr h="1187825">
                <a:tc>
                  <a:txBody>
                    <a:bodyPr/>
                    <a:lstStyle/>
                    <a:p>
                      <a:pPr algn="ctr"/>
                      <a:r>
                        <a:rPr lang="en-US" altLang="zh-CN" sz="2000" dirty="0">
                          <a:solidFill>
                            <a:srgbClr val="69431B"/>
                          </a:solidFill>
                          <a:latin typeface="Calibri" panose="020F0502020204030204" pitchFamily="34" charset="0"/>
                          <a:cs typeface="Calibri" panose="020F0502020204030204" pitchFamily="34" charset="0"/>
                        </a:rPr>
                        <a:t>Childcare facilities</a:t>
                      </a:r>
                    </a:p>
                  </a:txBody>
                  <a:tcPr anchor="ctr"/>
                </a:tc>
                <a:tc>
                  <a:txBody>
                    <a:bodyPr/>
                    <a:lstStyle/>
                    <a:p>
                      <a:pPr algn="l"/>
                      <a:endParaRPr lang="en-US" altLang="zh-CN" sz="2000" dirty="0">
                        <a:solidFill>
                          <a:srgbClr val="69431B"/>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bl>
          </a:graphicData>
        </a:graphic>
      </p:graphicFrame>
      <p:sp>
        <p:nvSpPr>
          <p:cNvPr id="3" name="矩形 2">
            <a:hlinkClick r:id="rId4" action="ppaction://hlinksldjump"/>
            <a:extLst>
              <a:ext uri="{FF2B5EF4-FFF2-40B4-BE49-F238E27FC236}">
                <a16:creationId xmlns:a16="http://schemas.microsoft.com/office/drawing/2014/main" id="{4407C229-DBAB-4E95-9449-8C2E3E696165}"/>
              </a:ext>
            </a:extLst>
          </p:cNvPr>
          <p:cNvSpPr/>
          <p:nvPr/>
        </p:nvSpPr>
        <p:spPr>
          <a:xfrm>
            <a:off x="3642417" y="4246670"/>
            <a:ext cx="6852091" cy="872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rgbClr val="69431B"/>
                </a:solidFill>
                <a:latin typeface="Calibri" panose="020F0502020204030204" pitchFamily="34" charset="0"/>
                <a:cs typeface="Calibri" panose="020F0502020204030204" pitchFamily="34" charset="0"/>
              </a:rPr>
              <a:t>Substantial cutbacks were made in the support provided by the government and employers for childcare.</a:t>
            </a:r>
          </a:p>
        </p:txBody>
      </p:sp>
    </p:spTree>
    <p:extLst>
      <p:ext uri="{BB962C8B-B14F-4D97-AF65-F5344CB8AC3E}">
        <p14:creationId xmlns:p14="http://schemas.microsoft.com/office/powerpoint/2010/main" val="2573355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6734216"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After the Reform and Opening Up </a:t>
            </a:r>
          </a:p>
        </p:txBody>
      </p:sp>
      <p:sp>
        <p:nvSpPr>
          <p:cNvPr id="19" name="文本框 18">
            <a:extLst>
              <a:ext uri="{FF2B5EF4-FFF2-40B4-BE49-F238E27FC236}">
                <a16:creationId xmlns:a16="http://schemas.microsoft.com/office/drawing/2014/main" id="{CFB259D1-C1A1-4BD1-A920-48A620F6180F}"/>
              </a:ext>
            </a:extLst>
          </p:cNvPr>
          <p:cNvSpPr txBox="1"/>
          <p:nvPr/>
        </p:nvSpPr>
        <p:spPr>
          <a:xfrm>
            <a:off x="1626400" y="1070243"/>
            <a:ext cx="8567291" cy="860235"/>
          </a:xfrm>
          <a:prstGeom prst="rect">
            <a:avLst/>
          </a:prstGeom>
          <a:noFill/>
        </p:spPr>
        <p:txBody>
          <a:bodyPr wrap="square">
            <a:spAutoFit/>
          </a:bodyPr>
          <a:lstStyle/>
          <a:p>
            <a:pPr>
              <a:lnSpc>
                <a:spcPct val="130000"/>
              </a:lnSpc>
            </a:pPr>
            <a:r>
              <a:rPr lang="en-US" altLang="zh-CN" sz="2000" dirty="0">
                <a:solidFill>
                  <a:srgbClr val="69431B"/>
                </a:solidFill>
                <a:latin typeface="Calibri" panose="020F0502020204030204" pitchFamily="34" charset="0"/>
                <a:cs typeface="Calibri" panose="020F0502020204030204" pitchFamily="34" charset="0"/>
              </a:rPr>
              <a:t>With the drive for efficiency, the vast majority of Chinese enterprises ceased to offer subsidised childcare to employees. </a:t>
            </a:r>
            <a:endParaRPr lang="zh-CN" altLang="en-US" sz="2000" dirty="0">
              <a:solidFill>
                <a:srgbClr val="69431B"/>
              </a:solidFill>
              <a:latin typeface="Calibri" panose="020F0502020204030204" pitchFamily="34" charset="0"/>
              <a:cs typeface="Calibri" panose="020F0502020204030204" pitchFamily="34" charset="0"/>
            </a:endParaRPr>
          </a:p>
        </p:txBody>
      </p:sp>
      <p:graphicFrame>
        <p:nvGraphicFramePr>
          <p:cNvPr id="25" name="图表 24">
            <a:extLst>
              <a:ext uri="{FF2B5EF4-FFF2-40B4-BE49-F238E27FC236}">
                <a16:creationId xmlns:a16="http://schemas.microsoft.com/office/drawing/2014/main" id="{738BFAC9-6263-4C54-B863-604B59A0089E}"/>
              </a:ext>
            </a:extLst>
          </p:cNvPr>
          <p:cNvGraphicFramePr>
            <a:graphicFrameLocks/>
          </p:cNvGraphicFramePr>
          <p:nvPr>
            <p:extLst>
              <p:ext uri="{D42A27DB-BD31-4B8C-83A1-F6EECF244321}">
                <p14:modId xmlns:p14="http://schemas.microsoft.com/office/powerpoint/2010/main" val="1424357341"/>
              </p:ext>
            </p:extLst>
          </p:nvPr>
        </p:nvGraphicFramePr>
        <p:xfrm>
          <a:off x="1528856" y="2601455"/>
          <a:ext cx="4847644" cy="2930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图表 25">
            <a:extLst>
              <a:ext uri="{FF2B5EF4-FFF2-40B4-BE49-F238E27FC236}">
                <a16:creationId xmlns:a16="http://schemas.microsoft.com/office/drawing/2014/main" id="{BF8E8B0B-C2E8-4612-8D0E-629ADC30C0F6}"/>
              </a:ext>
            </a:extLst>
          </p:cNvPr>
          <p:cNvGraphicFramePr>
            <a:graphicFrameLocks/>
          </p:cNvGraphicFramePr>
          <p:nvPr>
            <p:extLst>
              <p:ext uri="{D42A27DB-BD31-4B8C-83A1-F6EECF244321}">
                <p14:modId xmlns:p14="http://schemas.microsoft.com/office/powerpoint/2010/main" val="3287526028"/>
              </p:ext>
            </p:extLst>
          </p:nvPr>
        </p:nvGraphicFramePr>
        <p:xfrm>
          <a:off x="5579245" y="2495469"/>
          <a:ext cx="4986355" cy="3040123"/>
        </p:xfrm>
        <a:graphic>
          <a:graphicData uri="http://schemas.openxmlformats.org/drawingml/2006/chart">
            <c:chart xmlns:c="http://schemas.openxmlformats.org/drawingml/2006/chart" xmlns:r="http://schemas.openxmlformats.org/officeDocument/2006/relationships" r:id="rId4"/>
          </a:graphicData>
        </a:graphic>
      </p:graphicFrame>
      <p:sp>
        <p:nvSpPr>
          <p:cNvPr id="27" name="文本框 26">
            <a:extLst>
              <a:ext uri="{FF2B5EF4-FFF2-40B4-BE49-F238E27FC236}">
                <a16:creationId xmlns:a16="http://schemas.microsoft.com/office/drawing/2014/main" id="{0F6B8B27-6FF0-4E9D-B392-404FE33A5717}"/>
              </a:ext>
            </a:extLst>
          </p:cNvPr>
          <p:cNvSpPr txBox="1"/>
          <p:nvPr/>
        </p:nvSpPr>
        <p:spPr>
          <a:xfrm>
            <a:off x="1626400" y="2042008"/>
            <a:ext cx="8331988" cy="460126"/>
          </a:xfrm>
          <a:prstGeom prst="rect">
            <a:avLst/>
          </a:prstGeom>
          <a:noFill/>
        </p:spPr>
        <p:txBody>
          <a:bodyPr wrap="square">
            <a:spAutoFit/>
          </a:bodyPr>
          <a:lstStyle/>
          <a:p>
            <a:pPr>
              <a:lnSpc>
                <a:spcPct val="130000"/>
              </a:lnSpc>
            </a:pPr>
            <a:r>
              <a:rPr lang="en-US" altLang="zh-CN" sz="2000" dirty="0">
                <a:solidFill>
                  <a:srgbClr val="69431B"/>
                </a:solidFill>
                <a:latin typeface="Calibri" panose="020F0502020204030204" pitchFamily="34" charset="0"/>
                <a:cs typeface="Calibri" panose="020F0502020204030204" pitchFamily="34" charset="0"/>
              </a:rPr>
              <a:t>A Chinese firm social responsibility survey undertaken in 2006</a:t>
            </a:r>
            <a:r>
              <a:rPr lang="zh-CN" altLang="en-US" sz="2000" dirty="0">
                <a:solidFill>
                  <a:srgbClr val="69431B"/>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6734216"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After the Reform and Opening Up </a:t>
            </a:r>
          </a:p>
        </p:txBody>
      </p:sp>
      <p:sp>
        <p:nvSpPr>
          <p:cNvPr id="19" name="文本框 18"/>
          <p:cNvSpPr txBox="1"/>
          <p:nvPr/>
        </p:nvSpPr>
        <p:spPr>
          <a:xfrm>
            <a:off x="972054" y="1904367"/>
            <a:ext cx="5927671" cy="3577774"/>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With the exception of employees of government agencies, non-profit public organisations continued to provide subsidised childcare, but most urban parents have had to rely on service-for-fee childcare programmes to meet their needs. Thus it has become increasingly difficult for mothers with young children to participate in the labour force. </a:t>
            </a:r>
          </a:p>
        </p:txBody>
      </p:sp>
      <p:pic>
        <p:nvPicPr>
          <p:cNvPr id="4" name="图片 3">
            <a:extLst>
              <a:ext uri="{FF2B5EF4-FFF2-40B4-BE49-F238E27FC236}">
                <a16:creationId xmlns:a16="http://schemas.microsoft.com/office/drawing/2014/main" id="{1518E70C-10FF-47C3-A372-5A0484756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971" y="1698619"/>
            <a:ext cx="4572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6734216"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After the Reform and Opening Up </a:t>
            </a:r>
          </a:p>
        </p:txBody>
      </p:sp>
      <p:sp>
        <p:nvSpPr>
          <p:cNvPr id="21" name="文本框 20"/>
          <p:cNvSpPr txBox="1"/>
          <p:nvPr/>
        </p:nvSpPr>
        <p:spPr>
          <a:xfrm>
            <a:off x="1469661" y="1500013"/>
            <a:ext cx="9240152" cy="1377172"/>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Research from Maurer-Fazio presents evidence that </a:t>
            </a:r>
            <a:r>
              <a:rPr lang="en-US" altLang="zh-CN" sz="2200" b="1" dirty="0">
                <a:solidFill>
                  <a:srgbClr val="C00000"/>
                </a:solidFill>
                <a:latin typeface="Calibri" panose="020F0502020204030204" pitchFamily="34" charset="0"/>
                <a:cs typeface="Calibri" panose="020F0502020204030204" pitchFamily="34" charset="0"/>
              </a:rPr>
              <a:t>the labour force participation rate for urban women with pre-school age children fell dramatically between 1990 and 2000. </a:t>
            </a:r>
          </a:p>
        </p:txBody>
      </p:sp>
      <p:graphicFrame>
        <p:nvGraphicFramePr>
          <p:cNvPr id="24" name="图表 23">
            <a:extLst>
              <a:ext uri="{FF2B5EF4-FFF2-40B4-BE49-F238E27FC236}">
                <a16:creationId xmlns:a16="http://schemas.microsoft.com/office/drawing/2014/main" id="{DE3C1D31-8725-4363-A713-238E507FE337}"/>
              </a:ext>
            </a:extLst>
          </p:cNvPr>
          <p:cNvGraphicFramePr>
            <a:graphicFrameLocks/>
          </p:cNvGraphicFramePr>
          <p:nvPr>
            <p:extLst>
              <p:ext uri="{D42A27DB-BD31-4B8C-83A1-F6EECF244321}">
                <p14:modId xmlns:p14="http://schemas.microsoft.com/office/powerpoint/2010/main" val="815131278"/>
              </p:ext>
            </p:extLst>
          </p:nvPr>
        </p:nvGraphicFramePr>
        <p:xfrm>
          <a:off x="2994075" y="3040103"/>
          <a:ext cx="5619487" cy="3571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793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中宋简"/>
              <a:cs typeface="+mn-cs"/>
            </a:endParaRPr>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中宋简"/>
                <a:cs typeface="+mn-cs"/>
              </a:endParaRPr>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prstClr val="white"/>
                </a:solidFill>
                <a:effectLst/>
                <a:uLnTx/>
                <a:uFillTx/>
                <a:latin typeface="汉仪粗宋简"/>
                <a:ea typeface="+mj-ea"/>
                <a:cs typeface="+mn-cs"/>
              </a:endParaRPr>
            </a:p>
          </p:txBody>
        </p:sp>
      </p:grpSp>
      <p:sp>
        <p:nvSpPr>
          <p:cNvPr id="29" name="文本框 28"/>
          <p:cNvSpPr txBox="1"/>
          <p:nvPr/>
        </p:nvSpPr>
        <p:spPr>
          <a:xfrm>
            <a:off x="1464827" y="155874"/>
            <a:ext cx="6931449" cy="754374"/>
          </a:xfrm>
          <a:prstGeom prst="rect">
            <a:avLst/>
          </a:prstGeom>
          <a:noFill/>
        </p:spPr>
        <p:txBody>
          <a:bodyPr wrap="none"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69431B"/>
                </a:solidFill>
                <a:effectLst/>
                <a:uLnTx/>
                <a:uFillTx/>
                <a:latin typeface="Calibri" panose="020F0502020204030204" pitchFamily="34" charset="0"/>
                <a:ea typeface="+mj-ea"/>
                <a:cs typeface="Calibri" panose="020F0502020204030204" pitchFamily="34" charset="0"/>
              </a:rPr>
              <a:t>Motherhood wage penalty in China</a:t>
            </a:r>
          </a:p>
        </p:txBody>
      </p:sp>
      <p:sp>
        <p:nvSpPr>
          <p:cNvPr id="31" name="文本框 30"/>
          <p:cNvSpPr txBox="1"/>
          <p:nvPr/>
        </p:nvSpPr>
        <p:spPr>
          <a:xfrm>
            <a:off x="2547367" y="2295863"/>
            <a:ext cx="7211633" cy="1321003"/>
          </a:xfrm>
          <a:prstGeom prst="rect">
            <a:avLst/>
          </a:prstGeom>
          <a:noFill/>
        </p:spPr>
        <p:txBody>
          <a:bodyPr wrap="square">
            <a:spAutoFit/>
          </a:bodyPr>
          <a:lstStyle/>
          <a:p>
            <a:pPr marL="342900" indent="-342900" algn="l">
              <a:lnSpc>
                <a:spcPct val="130000"/>
              </a:lnSpc>
              <a:buFont typeface="Arial" panose="020B0604020202020204" pitchFamily="34" charset="0"/>
              <a:buChar char="•"/>
            </a:pPr>
            <a:r>
              <a:rPr lang="en-US" altLang="zh-CN" sz="3200" dirty="0">
                <a:solidFill>
                  <a:schemeClr val="tx2"/>
                </a:solidFill>
                <a:latin typeface="Calibri" panose="020F0502020204030204" pitchFamily="34" charset="0"/>
                <a:cs typeface="Calibri" panose="020F0502020204030204" pitchFamily="34" charset="0"/>
              </a:rPr>
              <a:t>Widen the wage gap between mothers and childless women</a:t>
            </a:r>
          </a:p>
        </p:txBody>
      </p:sp>
      <p:sp>
        <p:nvSpPr>
          <p:cNvPr id="25" name="文本框 24"/>
          <p:cNvSpPr txBox="1"/>
          <p:nvPr/>
        </p:nvSpPr>
        <p:spPr>
          <a:xfrm>
            <a:off x="2557909" y="3993260"/>
            <a:ext cx="6868733" cy="1321003"/>
          </a:xfrm>
          <a:prstGeom prst="rect">
            <a:avLst/>
          </a:prstGeom>
          <a:noFill/>
        </p:spPr>
        <p:txBody>
          <a:bodyPr wrap="square">
            <a:spAutoFit/>
          </a:bodyPr>
          <a:lstStyle/>
          <a:p>
            <a:pPr marL="342900" indent="-342900" algn="l">
              <a:lnSpc>
                <a:spcPct val="130000"/>
              </a:lnSpc>
              <a:buFont typeface="Arial" panose="020B0604020202020204" pitchFamily="34" charset="0"/>
              <a:buChar char="•"/>
            </a:pPr>
            <a:r>
              <a:rPr lang="en-US" altLang="zh-CN" sz="3200" dirty="0">
                <a:solidFill>
                  <a:schemeClr val="tx2"/>
                </a:solidFill>
                <a:latin typeface="Calibri" panose="020F0502020204030204" pitchFamily="34" charset="0"/>
                <a:cs typeface="Calibri" panose="020F0502020204030204" pitchFamily="34" charset="0"/>
              </a:rPr>
              <a:t>Pushing mothers into flexible employment</a:t>
            </a:r>
          </a:p>
        </p:txBody>
      </p:sp>
    </p:spTree>
    <p:extLst>
      <p:ext uri="{BB962C8B-B14F-4D97-AF65-F5344CB8AC3E}">
        <p14:creationId xmlns:p14="http://schemas.microsoft.com/office/powerpoint/2010/main" val="18480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4" name="文本框 23">
            <a:extLst>
              <a:ext uri="{FF2B5EF4-FFF2-40B4-BE49-F238E27FC236}">
                <a16:creationId xmlns:a16="http://schemas.microsoft.com/office/drawing/2014/main" id="{89B04566-0D72-44E2-ABAB-9F5475E4ED89}"/>
              </a:ext>
            </a:extLst>
          </p:cNvPr>
          <p:cNvSpPr txBox="1"/>
          <p:nvPr/>
        </p:nvSpPr>
        <p:spPr>
          <a:xfrm>
            <a:off x="2688950" y="2772538"/>
            <a:ext cx="6814099" cy="861774"/>
          </a:xfrm>
          <a:prstGeom prst="rect">
            <a:avLst/>
          </a:prstGeom>
          <a:noFill/>
        </p:spPr>
        <p:txBody>
          <a:bodyPr wrap="square">
            <a:spAutoFit/>
          </a:bodyPr>
          <a:lstStyle/>
          <a:p>
            <a:pPr marL="457200" indent="-457200">
              <a:buFont typeface="Wingdings" panose="05000000000000000000" pitchFamily="2" charset="2"/>
              <a:buChar char="Ø"/>
            </a:pPr>
            <a:r>
              <a:rPr lang="en-US" altLang="zh-CN" sz="5000" dirty="0">
                <a:solidFill>
                  <a:srgbClr val="69431B"/>
                </a:solidFill>
                <a:latin typeface="Calibri" panose="020F0502020204030204" pitchFamily="34" charset="0"/>
                <a:cs typeface="Calibri" panose="020F0502020204030204" pitchFamily="34" charset="0"/>
              </a:rPr>
              <a:t> Flexible Employment</a:t>
            </a:r>
          </a:p>
        </p:txBody>
      </p:sp>
    </p:spTree>
    <p:extLst>
      <p:ext uri="{BB962C8B-B14F-4D97-AF65-F5344CB8AC3E}">
        <p14:creationId xmlns:p14="http://schemas.microsoft.com/office/powerpoint/2010/main" val="4185974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文本框 18"/>
          <p:cNvSpPr txBox="1"/>
          <p:nvPr/>
        </p:nvSpPr>
        <p:spPr>
          <a:xfrm>
            <a:off x="1057017" y="1332836"/>
            <a:ext cx="9982557" cy="937051"/>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Large numbers of jobs have been replaced by machines, while some enterprises have laid off workers and many have chosen flexible employment.</a:t>
            </a:r>
            <a:endParaRPr lang="zh-CN" altLang="en-US" sz="2200" dirty="0">
              <a:solidFill>
                <a:schemeClr val="tx2"/>
              </a:solidFill>
              <a:latin typeface="Calibri" panose="020F0502020204030204" pitchFamily="34" charset="0"/>
              <a:cs typeface="Calibri" panose="020F0502020204030204" pitchFamily="34" charset="0"/>
            </a:endParaRPr>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sp>
        <p:nvSpPr>
          <p:cNvPr id="24" name="文本框 23"/>
          <p:cNvSpPr txBox="1"/>
          <p:nvPr/>
        </p:nvSpPr>
        <p:spPr>
          <a:xfrm>
            <a:off x="1057017" y="4304415"/>
            <a:ext cx="6551338" cy="1817292"/>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lang="en-US" altLang="zh-CN" sz="2200" dirty="0">
                <a:solidFill>
                  <a:schemeClr val="tx2"/>
                </a:solidFill>
                <a:latin typeface="Calibri" panose="020F0502020204030204" pitchFamily="34" charset="0"/>
                <a:cs typeface="Calibri" panose="020F0502020204030204" pitchFamily="34" charset="0"/>
              </a:rPr>
              <a:t>In 2016 the number of informal workers in urban areas had become 215 million:</a:t>
            </a:r>
            <a:r>
              <a:rPr lang="zh-CN" altLang="en-US" sz="2200" dirty="0">
                <a:solidFill>
                  <a:schemeClr val="tx2"/>
                </a:solidFill>
                <a:latin typeface="Calibri" panose="020F0502020204030204" pitchFamily="34" charset="0"/>
                <a:cs typeface="Calibri" panose="020F0502020204030204" pitchFamily="34" charset="0"/>
              </a:rPr>
              <a:t> </a:t>
            </a:r>
            <a:r>
              <a:rPr kumimoji="0" lang="en-US" altLang="zh-CN" sz="22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most of them are laid-off workers and females are in the majority of </a:t>
            </a:r>
            <a:r>
              <a:rPr lang="en-US" altLang="zh-CN" sz="2200" dirty="0">
                <a:solidFill>
                  <a:srgbClr val="69431B"/>
                </a:solidFill>
                <a:latin typeface="Calibri" panose="020F0502020204030204" pitchFamily="34" charset="0"/>
                <a:cs typeface="Calibri" panose="020F0502020204030204" pitchFamily="34" charset="0"/>
              </a:rPr>
              <a:t>the l</a:t>
            </a:r>
            <a:r>
              <a:rPr kumimoji="0" lang="en-US" altLang="zh-CN" sz="22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aid-off group.</a:t>
            </a:r>
            <a:endParaRPr kumimoji="0" lang="zh-CN" altLang="en-US" sz="22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endParaRPr>
          </a:p>
        </p:txBody>
      </p:sp>
      <p:grpSp>
        <p:nvGrpSpPr>
          <p:cNvPr id="5" name="组合 4"/>
          <p:cNvGrpSpPr/>
          <p:nvPr/>
        </p:nvGrpSpPr>
        <p:grpSpPr>
          <a:xfrm>
            <a:off x="6750844" y="3630686"/>
            <a:ext cx="4807928" cy="2790852"/>
            <a:chOff x="8529648" y="2057857"/>
            <a:chExt cx="3648148" cy="2094240"/>
          </a:xfrm>
        </p:grpSpPr>
        <p:graphicFrame>
          <p:nvGraphicFramePr>
            <p:cNvPr id="25" name="图表 24"/>
            <p:cNvGraphicFramePr/>
            <p:nvPr/>
          </p:nvGraphicFramePr>
          <p:xfrm>
            <a:off x="8529648" y="2057857"/>
            <a:ext cx="3212244" cy="1919514"/>
          </p:xfrm>
          <a:graphic>
            <a:graphicData uri="http://schemas.openxmlformats.org/drawingml/2006/chart">
              <c:chart xmlns:c="http://schemas.openxmlformats.org/drawingml/2006/chart" xmlns:r="http://schemas.openxmlformats.org/officeDocument/2006/relationships" r:id="rId3"/>
            </a:graphicData>
          </a:graphic>
        </p:graphicFrame>
        <p:sp>
          <p:nvSpPr>
            <p:cNvPr id="26" name="文本框 25"/>
            <p:cNvSpPr txBox="1"/>
            <p:nvPr/>
          </p:nvSpPr>
          <p:spPr>
            <a:xfrm>
              <a:off x="9140449" y="3910297"/>
              <a:ext cx="2660637" cy="241800"/>
            </a:xfrm>
            <a:prstGeom prst="rect">
              <a:avLst/>
            </a:prstGeom>
            <a:noFill/>
          </p:spPr>
          <p:txBody>
            <a:bodyPr wrap="square">
              <a:spAutoFit/>
            </a:bodyPr>
            <a:lstStyle/>
            <a:p>
              <a:r>
                <a:rPr lang="en-US" altLang="zh-CN" sz="1400" dirty="0">
                  <a:latin typeface="Calibri" panose="020F0502020204030204" pitchFamily="34" charset="0"/>
                  <a:cs typeface="Calibri" panose="020F0502020204030204" pitchFamily="34" charset="0"/>
                </a:rPr>
                <a:t>Total number of urban population</a:t>
              </a:r>
              <a:endParaRPr lang="zh-CN" altLang="en-US" sz="1400" dirty="0">
                <a:latin typeface="Calibri" panose="020F0502020204030204" pitchFamily="34" charset="0"/>
                <a:cs typeface="Calibri" panose="020F0502020204030204" pitchFamily="34" charset="0"/>
              </a:endParaRPr>
            </a:p>
          </p:txBody>
        </p:sp>
        <p:sp>
          <p:nvSpPr>
            <p:cNvPr id="28" name="文本框 27"/>
            <p:cNvSpPr txBox="1"/>
            <p:nvPr/>
          </p:nvSpPr>
          <p:spPr>
            <a:xfrm>
              <a:off x="10516966" y="2950594"/>
              <a:ext cx="1660830" cy="241800"/>
            </a:xfrm>
            <a:prstGeom prst="rect">
              <a:avLst/>
            </a:prstGeom>
            <a:noFill/>
          </p:spPr>
          <p:txBody>
            <a:bodyPr wrap="square">
              <a:spAutoFit/>
            </a:bodyPr>
            <a:lstStyle/>
            <a:p>
              <a:r>
                <a:rPr lang="en-US" altLang="zh-CN" sz="1400" dirty="0">
                  <a:latin typeface="Calibri" panose="020F0502020204030204" pitchFamily="34" charset="0"/>
                  <a:cs typeface="Calibri" panose="020F0502020204030204" pitchFamily="34" charset="0"/>
                </a:rPr>
                <a:t>informal workers </a:t>
              </a:r>
              <a:endParaRPr lang="zh-CN" altLang="en-US" sz="1400" dirty="0">
                <a:latin typeface="Calibri" panose="020F0502020204030204" pitchFamily="34" charset="0"/>
                <a:cs typeface="Calibri" panose="020F0502020204030204" pitchFamily="34" charset="0"/>
              </a:endParaRPr>
            </a:p>
          </p:txBody>
        </p:sp>
      </p:grpSp>
      <p:sp>
        <p:nvSpPr>
          <p:cNvPr id="27" name="文本框 26"/>
          <p:cNvSpPr txBox="1"/>
          <p:nvPr/>
        </p:nvSpPr>
        <p:spPr>
          <a:xfrm>
            <a:off x="1057017" y="2586404"/>
            <a:ext cx="10304210" cy="1377172"/>
          </a:xfrm>
          <a:prstGeom prst="rect">
            <a:avLst/>
          </a:prstGeom>
          <a:noFill/>
        </p:spPr>
        <p:txBody>
          <a:bodyPr wrap="square">
            <a:spAutoFit/>
          </a:bodyPr>
          <a:lstStyle/>
          <a:p>
            <a:pPr>
              <a:lnSpc>
                <a:spcPct val="130000"/>
              </a:lnSpc>
            </a:pPr>
            <a:r>
              <a:rPr lang="en-US" altLang="zh-CN" sz="2200" dirty="0">
                <a:solidFill>
                  <a:schemeClr val="tx2"/>
                </a:solidFill>
                <a:latin typeface="Calibri" panose="020F0502020204030204" pitchFamily="34" charset="0"/>
                <a:cs typeface="Calibri" panose="020F0502020204030204" pitchFamily="34" charset="0"/>
              </a:rPr>
              <a:t>Flexible employment is the same as informal employment in economics and is usually measured by whether medical insurance and pension insurance are provided, and whether a contract is signed.</a:t>
            </a:r>
            <a:endParaRPr lang="zh-CN" altLang="en-US" sz="2200" dirty="0">
              <a:solidFill>
                <a:schemeClr val="tx2"/>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986052" y="1035072"/>
            <a:ext cx="3656576" cy="4875434"/>
          </a:xfrm>
          <a:prstGeom prst="rect">
            <a:avLst/>
          </a:prstGeom>
        </p:spPr>
      </p:pic>
      <p:sp>
        <p:nvSpPr>
          <p:cNvPr id="31" name="文本框 30"/>
          <p:cNvSpPr txBox="1"/>
          <p:nvPr/>
        </p:nvSpPr>
        <p:spPr>
          <a:xfrm>
            <a:off x="885918" y="288614"/>
            <a:ext cx="9506068" cy="533672"/>
          </a:xfrm>
          <a:prstGeom prst="rect">
            <a:avLst/>
          </a:prstGeom>
          <a:noFill/>
        </p:spPr>
        <p:txBody>
          <a:bodyPr wrap="square">
            <a:spAutoFit/>
          </a:bodyPr>
          <a:lstStyle/>
          <a:p>
            <a:pPr>
              <a:lnSpc>
                <a:spcPct val="130000"/>
              </a:lnSpc>
            </a:pPr>
            <a:r>
              <a:rPr lang="en-US" altLang="zh-CN" sz="2400" dirty="0">
                <a:solidFill>
                  <a:schemeClr val="tx2"/>
                </a:solidFill>
                <a:latin typeface="Calibri" panose="020F0502020204030204" pitchFamily="34" charset="0"/>
                <a:cs typeface="Calibri" panose="020F0502020204030204" pitchFamily="34" charset="0"/>
              </a:rPr>
              <a:t>China has entered turning point in the structure of its demography </a:t>
            </a:r>
            <a:endParaRPr lang="zh-CN" altLang="en-US" sz="2400" dirty="0">
              <a:solidFill>
                <a:schemeClr val="tx2"/>
              </a:solidFill>
              <a:latin typeface="Calibri" panose="020F0502020204030204" pitchFamily="34" charset="0"/>
              <a:cs typeface="Calibri" panose="020F0502020204030204" pitchFamily="34" charset="0"/>
            </a:endParaRPr>
          </a:p>
        </p:txBody>
      </p:sp>
      <p:sp>
        <p:nvSpPr>
          <p:cNvPr id="32" name="文本框 31"/>
          <p:cNvSpPr txBox="1"/>
          <p:nvPr/>
        </p:nvSpPr>
        <p:spPr>
          <a:xfrm>
            <a:off x="998490" y="915426"/>
            <a:ext cx="6458553" cy="533672"/>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altLang="zh-CN" sz="2400" dirty="0">
                <a:solidFill>
                  <a:schemeClr val="tx2"/>
                </a:solidFill>
                <a:latin typeface="Calibri" panose="020F0502020204030204" pitchFamily="34" charset="0"/>
                <a:cs typeface="Calibri" panose="020F0502020204030204" pitchFamily="34" charset="0"/>
              </a:rPr>
              <a:t>The imbalance of population structure</a:t>
            </a:r>
            <a:endParaRPr lang="zh-CN" altLang="en-US" sz="2400" dirty="0">
              <a:solidFill>
                <a:schemeClr val="tx2"/>
              </a:solidFill>
              <a:latin typeface="Calibri" panose="020F0502020204030204" pitchFamily="34" charset="0"/>
              <a:cs typeface="Calibri" panose="020F0502020204030204" pitchFamily="34" charset="0"/>
            </a:endParaRPr>
          </a:p>
        </p:txBody>
      </p:sp>
      <p:sp>
        <p:nvSpPr>
          <p:cNvPr id="33" name="文本框 32"/>
          <p:cNvSpPr txBox="1"/>
          <p:nvPr/>
        </p:nvSpPr>
        <p:spPr>
          <a:xfrm>
            <a:off x="998491" y="1542238"/>
            <a:ext cx="3342100" cy="533672"/>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altLang="zh-CN" sz="2400" dirty="0">
                <a:solidFill>
                  <a:schemeClr val="tx2"/>
                </a:solidFill>
                <a:latin typeface="Calibri" panose="020F0502020204030204" pitchFamily="34" charset="0"/>
                <a:cs typeface="Calibri" panose="020F0502020204030204" pitchFamily="34" charset="0"/>
              </a:rPr>
              <a:t>Population aging</a:t>
            </a:r>
            <a:endParaRPr lang="zh-CN" altLang="en-US" sz="2400" dirty="0">
              <a:solidFill>
                <a:schemeClr val="tx2"/>
              </a:solidFill>
              <a:latin typeface="Calibri" panose="020F0502020204030204" pitchFamily="34" charset="0"/>
              <a:cs typeface="Calibri" panose="020F0502020204030204" pitchFamily="34" charset="0"/>
            </a:endParaRPr>
          </a:p>
        </p:txBody>
      </p:sp>
      <p:sp>
        <p:nvSpPr>
          <p:cNvPr id="35" name="文本框 34"/>
          <p:cNvSpPr txBox="1"/>
          <p:nvPr/>
        </p:nvSpPr>
        <p:spPr>
          <a:xfrm>
            <a:off x="4530248" y="2547165"/>
            <a:ext cx="3183128" cy="644022"/>
          </a:xfrm>
          <a:prstGeom prst="rect">
            <a:avLst/>
          </a:prstGeom>
          <a:noFill/>
        </p:spPr>
        <p:txBody>
          <a:bodyPr wrap="square">
            <a:spAutoFit/>
          </a:bodyPr>
          <a:lstStyle/>
          <a:p>
            <a:pPr>
              <a:lnSpc>
                <a:spcPct val="130000"/>
              </a:lnSpc>
            </a:pPr>
            <a:r>
              <a:rPr lang="en-US" altLang="zh-CN" sz="3000" dirty="0">
                <a:solidFill>
                  <a:schemeClr val="tx2"/>
                </a:solidFill>
                <a:latin typeface="Calibri" panose="020F0502020204030204" pitchFamily="34" charset="0"/>
                <a:cs typeface="Calibri" panose="020F0502020204030204" pitchFamily="34" charset="0"/>
              </a:rPr>
              <a:t>“Two-child” Policy</a:t>
            </a:r>
            <a:endParaRPr lang="zh-CN" altLang="en-US" sz="3000" dirty="0">
              <a:solidFill>
                <a:schemeClr val="tx2"/>
              </a:solidFill>
              <a:latin typeface="Calibri" panose="020F0502020204030204" pitchFamily="34" charset="0"/>
              <a:cs typeface="Calibri" panose="020F0502020204030204" pitchFamily="34" charset="0"/>
            </a:endParaRPr>
          </a:p>
        </p:txBody>
      </p:sp>
      <p:graphicFrame>
        <p:nvGraphicFramePr>
          <p:cNvPr id="24" name="图表 23">
            <a:extLst>
              <a:ext uri="{FF2B5EF4-FFF2-40B4-BE49-F238E27FC236}">
                <a16:creationId xmlns:a16="http://schemas.microsoft.com/office/drawing/2014/main" id="{475F380E-EC06-49A1-96E2-BE4F31203394}"/>
              </a:ext>
            </a:extLst>
          </p:cNvPr>
          <p:cNvGraphicFramePr>
            <a:graphicFrameLocks/>
          </p:cNvGraphicFramePr>
          <p:nvPr>
            <p:extLst>
              <p:ext uri="{D42A27DB-BD31-4B8C-83A1-F6EECF244321}">
                <p14:modId xmlns:p14="http://schemas.microsoft.com/office/powerpoint/2010/main" val="2203063301"/>
              </p:ext>
            </p:extLst>
          </p:nvPr>
        </p:nvGraphicFramePr>
        <p:xfrm>
          <a:off x="305255" y="2070600"/>
          <a:ext cx="4256715" cy="2405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图表 24">
            <a:extLst>
              <a:ext uri="{FF2B5EF4-FFF2-40B4-BE49-F238E27FC236}">
                <a16:creationId xmlns:a16="http://schemas.microsoft.com/office/drawing/2014/main" id="{AF87689D-61A6-4668-A38B-34B395C311F2}"/>
              </a:ext>
            </a:extLst>
          </p:cNvPr>
          <p:cNvGraphicFramePr/>
          <p:nvPr>
            <p:extLst>
              <p:ext uri="{D42A27DB-BD31-4B8C-83A1-F6EECF244321}">
                <p14:modId xmlns:p14="http://schemas.microsoft.com/office/powerpoint/2010/main" val="2568969044"/>
              </p:ext>
            </p:extLst>
          </p:nvPr>
        </p:nvGraphicFramePr>
        <p:xfrm>
          <a:off x="3961887" y="3796526"/>
          <a:ext cx="4085517" cy="293990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文本框 18"/>
          <p:cNvSpPr txBox="1"/>
          <p:nvPr/>
        </p:nvSpPr>
        <p:spPr>
          <a:xfrm>
            <a:off x="1321979" y="1215376"/>
            <a:ext cx="9548042" cy="496931"/>
          </a:xfrm>
          <a:prstGeom prst="rect">
            <a:avLst/>
          </a:prstGeom>
          <a:noFill/>
        </p:spPr>
        <p:txBody>
          <a:bodyPr wrap="square" rtlCol="0">
            <a:spAutoFit/>
          </a:bodyPr>
          <a:lstStyle/>
          <a:p>
            <a:pPr marL="342900" indent="-342900" algn="l">
              <a:lnSpc>
                <a:spcPct val="130000"/>
              </a:lnSpc>
              <a:buFont typeface="Arial" panose="020B0604020202020204" pitchFamily="34" charset="0"/>
              <a:buChar char="•"/>
            </a:pPr>
            <a:endParaRPr lang="zh-CN" altLang="en-US" sz="2200" dirty="0">
              <a:solidFill>
                <a:schemeClr val="tx2"/>
              </a:solidFill>
              <a:latin typeface="Calibri" panose="020F0502020204030204" pitchFamily="34" charset="0"/>
              <a:cs typeface="Calibri" panose="020F0502020204030204" pitchFamily="34" charset="0"/>
            </a:endParaRPr>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sp>
        <p:nvSpPr>
          <p:cNvPr id="24" name="文本框 23"/>
          <p:cNvSpPr txBox="1"/>
          <p:nvPr/>
        </p:nvSpPr>
        <p:spPr>
          <a:xfrm>
            <a:off x="1342876" y="4090827"/>
            <a:ext cx="4700185" cy="496931"/>
          </a:xfrm>
          <a:prstGeom prst="rect">
            <a:avLst/>
          </a:prstGeom>
          <a:noFill/>
        </p:spPr>
        <p:txBody>
          <a:bodyPr wrap="square">
            <a:spAutoFit/>
          </a:bodyPr>
          <a:lstStyle/>
          <a:p>
            <a:pPr>
              <a:lnSpc>
                <a:spcPct val="130000"/>
              </a:lnSpc>
            </a:pPr>
            <a:endParaRPr lang="zh-CN" altLang="en-US" sz="2200" dirty="0">
              <a:solidFill>
                <a:schemeClr val="tx2"/>
              </a:solidFill>
              <a:latin typeface="Calibri" panose="020F0502020204030204" pitchFamily="34" charset="0"/>
              <a:cs typeface="Calibri" panose="020F0502020204030204" pitchFamily="34" charset="0"/>
            </a:endParaRPr>
          </a:p>
        </p:txBody>
      </p:sp>
      <p:graphicFrame>
        <p:nvGraphicFramePr>
          <p:cNvPr id="28" name="图表 27"/>
          <p:cNvGraphicFramePr/>
          <p:nvPr>
            <p:extLst>
              <p:ext uri="{D42A27DB-BD31-4B8C-83A1-F6EECF244321}">
                <p14:modId xmlns:p14="http://schemas.microsoft.com/office/powerpoint/2010/main" val="3212446616"/>
              </p:ext>
            </p:extLst>
          </p:nvPr>
        </p:nvGraphicFramePr>
        <p:xfrm>
          <a:off x="3233852" y="2022207"/>
          <a:ext cx="5724295" cy="31844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810632" y="4842017"/>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文本框 18"/>
          <p:cNvSpPr txBox="1"/>
          <p:nvPr/>
        </p:nvSpPr>
        <p:spPr>
          <a:xfrm>
            <a:off x="1169136" y="1144227"/>
            <a:ext cx="6146495" cy="1375569"/>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A  recent survey  by the Ministry of Women Workers of the All-China Federation of Trade Unions</a:t>
            </a:r>
            <a:r>
              <a:rPr lang="zh-CN" altLang="en-US" sz="2200" dirty="0">
                <a:solidFill>
                  <a:schemeClr val="tx2"/>
                </a:solidFill>
                <a:latin typeface="Calibri" panose="020F0502020204030204" pitchFamily="34" charset="0"/>
                <a:cs typeface="Calibri" panose="020F0502020204030204" pitchFamily="34" charset="0"/>
              </a:rPr>
              <a:t>（</a:t>
            </a:r>
            <a:r>
              <a:rPr lang="en-US" altLang="zh-CN" sz="2200" dirty="0">
                <a:solidFill>
                  <a:schemeClr val="tx2"/>
                </a:solidFill>
                <a:latin typeface="Calibri" panose="020F0502020204030204" pitchFamily="34" charset="0"/>
                <a:cs typeface="Calibri" panose="020F0502020204030204" pitchFamily="34" charset="0"/>
              </a:rPr>
              <a:t>ACFTU</a:t>
            </a:r>
            <a:r>
              <a:rPr lang="zh-CN" altLang="en-US" sz="2200" dirty="0">
                <a:solidFill>
                  <a:schemeClr val="tx2"/>
                </a:solidFill>
                <a:latin typeface="Calibri" panose="020F0502020204030204" pitchFamily="34" charset="0"/>
                <a:cs typeface="Calibri" panose="020F0502020204030204" pitchFamily="34" charset="0"/>
              </a:rPr>
              <a:t>）</a:t>
            </a:r>
            <a:r>
              <a:rPr lang="en-US" altLang="zh-CN" sz="2200" dirty="0">
                <a:solidFill>
                  <a:schemeClr val="tx2"/>
                </a:solidFill>
                <a:latin typeface="Calibri" panose="020F0502020204030204" pitchFamily="34" charset="0"/>
                <a:cs typeface="Calibri" panose="020F0502020204030204" pitchFamily="34" charset="0"/>
              </a:rPr>
              <a:t>of 660 enterprises had the following findings.</a:t>
            </a:r>
            <a:endParaRPr lang="zh-CN" altLang="en-US" sz="2200" dirty="0">
              <a:solidFill>
                <a:schemeClr val="tx2"/>
              </a:solidFill>
              <a:latin typeface="Calibri" panose="020F0502020204030204" pitchFamily="34" charset="0"/>
              <a:cs typeface="Calibri" panose="020F0502020204030204" pitchFamily="34" charset="0"/>
            </a:endParaRPr>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grpSp>
        <p:nvGrpSpPr>
          <p:cNvPr id="2" name="组合 1"/>
          <p:cNvGrpSpPr/>
          <p:nvPr/>
        </p:nvGrpSpPr>
        <p:grpSpPr>
          <a:xfrm>
            <a:off x="6717704" y="1073345"/>
            <a:ext cx="5383629" cy="2986863"/>
            <a:chOff x="6206308" y="3587212"/>
            <a:chExt cx="4944442" cy="2743200"/>
          </a:xfrm>
        </p:grpSpPr>
        <p:graphicFrame>
          <p:nvGraphicFramePr>
            <p:cNvPr id="26" name="图表 25"/>
            <p:cNvGraphicFramePr/>
            <p:nvPr/>
          </p:nvGraphicFramePr>
          <p:xfrm>
            <a:off x="6206308" y="358721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9005198" y="5049221"/>
              <a:ext cx="2145552" cy="584775"/>
            </a:xfrm>
            <a:prstGeom prst="rect">
              <a:avLst/>
            </a:prstGeom>
            <a:noFill/>
          </p:spPr>
          <p:txBody>
            <a:bodyPr wrap="square">
              <a:spAutoFit/>
            </a:bodyPr>
            <a:lstStyle/>
            <a:p>
              <a:r>
                <a:rPr lang="en-US" altLang="zh-CN" sz="1600" dirty="0">
                  <a:latin typeface="Calibri" panose="020F0502020204030204" pitchFamily="34" charset="0"/>
                  <a:cs typeface="Calibri" panose="020F0502020204030204" pitchFamily="34" charset="0"/>
                </a:rPr>
                <a:t>unwilling to recruit female workers </a:t>
              </a:r>
              <a:endParaRPr lang="zh-CN" altLang="en-US" sz="1600" dirty="0">
                <a:latin typeface="Calibri" panose="020F0502020204030204" pitchFamily="34" charset="0"/>
                <a:cs typeface="Calibri" panose="020F0502020204030204" pitchFamily="34" charset="0"/>
              </a:endParaRPr>
            </a:p>
          </p:txBody>
        </p:sp>
      </p:grpSp>
      <p:sp>
        <p:nvSpPr>
          <p:cNvPr id="30" name="文本框 29"/>
          <p:cNvSpPr txBox="1"/>
          <p:nvPr/>
        </p:nvSpPr>
        <p:spPr>
          <a:xfrm>
            <a:off x="1166872" y="2694303"/>
            <a:ext cx="6902339" cy="1377172"/>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Real reason: Females giving birth to babies and nurturing children will have a negative impact on the economic interests of enterprises. </a:t>
            </a:r>
            <a:endParaRPr lang="zh-CN" altLang="en-US" sz="2200" dirty="0">
              <a:solidFill>
                <a:schemeClr val="tx2"/>
              </a:solidFill>
              <a:latin typeface="Calibri" panose="020F0502020204030204" pitchFamily="34" charset="0"/>
              <a:cs typeface="Calibri" panose="020F0502020204030204" pitchFamily="34" charset="0"/>
            </a:endParaRPr>
          </a:p>
        </p:txBody>
      </p:sp>
      <p:sp>
        <p:nvSpPr>
          <p:cNvPr id="31" name="文本框 30"/>
          <p:cNvSpPr txBox="1"/>
          <p:nvPr/>
        </p:nvSpPr>
        <p:spPr>
          <a:xfrm>
            <a:off x="2246862" y="5679760"/>
            <a:ext cx="7212930" cy="496931"/>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More females are hunting for jobs in the informal job market.</a:t>
            </a:r>
            <a:endParaRPr lang="zh-CN" altLang="en-US" sz="2200" dirty="0">
              <a:solidFill>
                <a:schemeClr val="tx2"/>
              </a:solidFill>
              <a:latin typeface="Calibri" panose="020F0502020204030204" pitchFamily="34" charset="0"/>
              <a:cs typeface="Calibri" panose="020F0502020204030204" pitchFamily="34" charset="0"/>
            </a:endParaRPr>
          </a:p>
        </p:txBody>
      </p:sp>
      <p:sp>
        <p:nvSpPr>
          <p:cNvPr id="33" name="文本框 32"/>
          <p:cNvSpPr txBox="1"/>
          <p:nvPr/>
        </p:nvSpPr>
        <p:spPr>
          <a:xfrm>
            <a:off x="1166872" y="4359773"/>
            <a:ext cx="10234553" cy="1107996"/>
          </a:xfrm>
          <a:prstGeom prst="rect">
            <a:avLst/>
          </a:prstGeom>
          <a:noFill/>
        </p:spPr>
        <p:txBody>
          <a:bodyPr wrap="square">
            <a:spAutoFit/>
          </a:bodyPr>
          <a:lstStyle/>
          <a:p>
            <a:r>
              <a:rPr lang="en-US" altLang="zh-CN" sz="2200" dirty="0">
                <a:solidFill>
                  <a:schemeClr val="tx2"/>
                </a:solidFill>
                <a:latin typeface="Calibri" panose="020F0502020204030204" pitchFamily="34" charset="0"/>
                <a:cs typeface="Calibri" panose="020F0502020204030204" pitchFamily="34" charset="0"/>
              </a:rPr>
              <a:t>According to a survey of 200 corporations in 2010, non-breastfeeding female workers generated an average of 4420.3 yuan more profit per year than breastfeeding female workers. </a:t>
            </a:r>
            <a:endParaRPr lang="zh-CN" altLang="en-US" sz="2200" dirty="0">
              <a:solidFill>
                <a:schemeClr val="tx2"/>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文本框 18"/>
          <p:cNvSpPr txBox="1"/>
          <p:nvPr/>
        </p:nvSpPr>
        <p:spPr>
          <a:xfrm>
            <a:off x="1749416" y="2590851"/>
            <a:ext cx="4269750" cy="1974067"/>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In a survey of 1,230 enterprises, a female worker was on average twice as likely as a male worker to lose their job and be laid off.</a:t>
            </a:r>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graphicFrame>
        <p:nvGraphicFramePr>
          <p:cNvPr id="24" name="图表 23"/>
          <p:cNvGraphicFramePr/>
          <p:nvPr>
            <p:extLst>
              <p:ext uri="{D42A27DB-BD31-4B8C-83A1-F6EECF244321}">
                <p14:modId xmlns:p14="http://schemas.microsoft.com/office/powerpoint/2010/main" val="152686547"/>
              </p:ext>
            </p:extLst>
          </p:nvPr>
        </p:nvGraphicFramePr>
        <p:xfrm>
          <a:off x="6096000" y="1943100"/>
          <a:ext cx="5101851" cy="32984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sp>
        <p:nvSpPr>
          <p:cNvPr id="26" name="文本框 25"/>
          <p:cNvSpPr txBox="1"/>
          <p:nvPr/>
        </p:nvSpPr>
        <p:spPr>
          <a:xfrm>
            <a:off x="1473305" y="2344718"/>
            <a:ext cx="5376364" cy="496931"/>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Most of these females: </a:t>
            </a:r>
          </a:p>
        </p:txBody>
      </p:sp>
      <p:graphicFrame>
        <p:nvGraphicFramePr>
          <p:cNvPr id="25" name="图表 24"/>
          <p:cNvGraphicFramePr/>
          <p:nvPr/>
        </p:nvGraphicFramePr>
        <p:xfrm>
          <a:off x="6634391" y="2507281"/>
          <a:ext cx="4991894" cy="2924166"/>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1464755" y="1417063"/>
            <a:ext cx="8307853" cy="496931"/>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The wage gap between males and females has increasingly widened.</a:t>
            </a:r>
          </a:p>
        </p:txBody>
      </p:sp>
      <p:sp>
        <p:nvSpPr>
          <p:cNvPr id="28" name="文本框 27"/>
          <p:cNvSpPr txBox="1"/>
          <p:nvPr/>
        </p:nvSpPr>
        <p:spPr>
          <a:xfrm>
            <a:off x="1473305" y="3005614"/>
            <a:ext cx="5376364" cy="937051"/>
          </a:xfrm>
          <a:prstGeom prst="rect">
            <a:avLst/>
          </a:prstGeom>
          <a:noFill/>
        </p:spPr>
        <p:txBody>
          <a:bodyPr wrap="square" rtlCol="0">
            <a:spAutoFit/>
          </a:bodyPr>
          <a:lstStyle/>
          <a:p>
            <a:pPr marL="342900" indent="-342900" algn="l">
              <a:lnSpc>
                <a:spcPct val="130000"/>
              </a:lnSpc>
              <a:buFont typeface="Arial" panose="020B0604020202020204" pitchFamily="34" charset="0"/>
              <a:buChar char="•"/>
            </a:pPr>
            <a:r>
              <a:rPr lang="en-US" altLang="zh-CN" sz="2200" dirty="0">
                <a:solidFill>
                  <a:schemeClr val="tx2"/>
                </a:solidFill>
                <a:latin typeface="Calibri" panose="020F0502020204030204" pitchFamily="34" charset="0"/>
                <a:cs typeface="Calibri" panose="020F0502020204030204" pitchFamily="34" charset="0"/>
              </a:rPr>
              <a:t>Engage in low-skilled and low-income work, i.e.. flexible employment </a:t>
            </a:r>
          </a:p>
        </p:txBody>
      </p:sp>
      <p:sp>
        <p:nvSpPr>
          <p:cNvPr id="29" name="文本框 28"/>
          <p:cNvSpPr txBox="1"/>
          <p:nvPr/>
        </p:nvSpPr>
        <p:spPr>
          <a:xfrm>
            <a:off x="1473305" y="4106630"/>
            <a:ext cx="5376364" cy="496931"/>
          </a:xfrm>
          <a:prstGeom prst="rect">
            <a:avLst/>
          </a:prstGeom>
          <a:noFill/>
        </p:spPr>
        <p:txBody>
          <a:bodyPr wrap="square" rtlCol="0">
            <a:spAutoFit/>
          </a:bodyPr>
          <a:lstStyle/>
          <a:p>
            <a:pPr marL="342900" indent="-342900" algn="l">
              <a:lnSpc>
                <a:spcPct val="130000"/>
              </a:lnSpc>
              <a:buFont typeface="Arial" panose="020B0604020202020204" pitchFamily="34" charset="0"/>
              <a:buChar char="•"/>
            </a:pPr>
            <a:r>
              <a:rPr lang="en-US" altLang="zh-CN" sz="2200" dirty="0">
                <a:solidFill>
                  <a:schemeClr val="tx2"/>
                </a:solidFill>
                <a:latin typeface="Calibri" panose="020F0502020204030204" pitchFamily="34" charset="0"/>
                <a:cs typeface="Calibri" panose="020F0502020204030204" pitchFamily="34" charset="0"/>
              </a:rPr>
              <a:t>Face less labour security</a:t>
            </a:r>
          </a:p>
        </p:txBody>
      </p:sp>
      <p:sp>
        <p:nvSpPr>
          <p:cNvPr id="30" name="文本框 29"/>
          <p:cNvSpPr txBox="1"/>
          <p:nvPr/>
        </p:nvSpPr>
        <p:spPr>
          <a:xfrm>
            <a:off x="1473305" y="4767527"/>
            <a:ext cx="5376364" cy="937051"/>
          </a:xfrm>
          <a:prstGeom prst="rect">
            <a:avLst/>
          </a:prstGeom>
          <a:noFill/>
        </p:spPr>
        <p:txBody>
          <a:bodyPr wrap="square" rtlCol="0">
            <a:spAutoFit/>
          </a:bodyPr>
          <a:lstStyle/>
          <a:p>
            <a:pPr marL="342900" indent="-342900" algn="l">
              <a:lnSpc>
                <a:spcPct val="130000"/>
              </a:lnSpc>
              <a:buFont typeface="Arial" panose="020B0604020202020204" pitchFamily="34" charset="0"/>
              <a:buChar char="•"/>
            </a:pPr>
            <a:r>
              <a:rPr lang="en-US" altLang="zh-CN" sz="2200" dirty="0">
                <a:solidFill>
                  <a:schemeClr val="tx2"/>
                </a:solidFill>
                <a:latin typeface="Calibri" panose="020F0502020204030204" pitchFamily="34" charset="0"/>
                <a:cs typeface="Calibri" panose="020F0502020204030204" pitchFamily="34" charset="0"/>
              </a:rPr>
              <a:t>Fertility penalties in flexible employment can be higher than those for males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093428"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Flexible Employment</a:t>
            </a:r>
          </a:p>
        </p:txBody>
      </p:sp>
      <p:sp>
        <p:nvSpPr>
          <p:cNvPr id="27" name="文本框 26"/>
          <p:cNvSpPr txBox="1"/>
          <p:nvPr/>
        </p:nvSpPr>
        <p:spPr>
          <a:xfrm>
            <a:off x="1656622" y="1243609"/>
            <a:ext cx="8307853" cy="937051"/>
          </a:xfrm>
          <a:prstGeom prst="rect">
            <a:avLst/>
          </a:prstGeom>
          <a:noFill/>
        </p:spPr>
        <p:txBody>
          <a:bodyPr wrap="square" rtlCol="0">
            <a:spAutoFit/>
          </a:bodyPr>
          <a:lstStyle/>
          <a:p>
            <a:pPr algn="l">
              <a:lnSpc>
                <a:spcPct val="130000"/>
              </a:lnSpc>
            </a:pPr>
            <a:r>
              <a:rPr lang="en-US" altLang="zh-CN" sz="2200" dirty="0">
                <a:solidFill>
                  <a:schemeClr val="tx2"/>
                </a:solidFill>
                <a:latin typeface="Calibri" panose="020F0502020204030204" pitchFamily="34" charset="0"/>
                <a:cs typeface="Calibri" panose="020F0502020204030204" pitchFamily="34" charset="0"/>
              </a:rPr>
              <a:t>Demonstrated by a survey conducted in 2007, among the 9,063 female workers working flexibly:</a:t>
            </a:r>
          </a:p>
        </p:txBody>
      </p:sp>
      <p:graphicFrame>
        <p:nvGraphicFramePr>
          <p:cNvPr id="24" name="图表 23"/>
          <p:cNvGraphicFramePr/>
          <p:nvPr>
            <p:extLst>
              <p:ext uri="{D42A27DB-BD31-4B8C-83A1-F6EECF244321}">
                <p14:modId xmlns:p14="http://schemas.microsoft.com/office/powerpoint/2010/main" val="1021771117"/>
              </p:ext>
            </p:extLst>
          </p:nvPr>
        </p:nvGraphicFramePr>
        <p:xfrm>
          <a:off x="1464827" y="2152765"/>
          <a:ext cx="9506068" cy="418296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4" name="文本框 23">
            <a:extLst>
              <a:ext uri="{FF2B5EF4-FFF2-40B4-BE49-F238E27FC236}">
                <a16:creationId xmlns:a16="http://schemas.microsoft.com/office/drawing/2014/main" id="{89B04566-0D72-44E2-ABAB-9F5475E4ED89}"/>
              </a:ext>
            </a:extLst>
          </p:cNvPr>
          <p:cNvSpPr txBox="1"/>
          <p:nvPr/>
        </p:nvSpPr>
        <p:spPr>
          <a:xfrm>
            <a:off x="2493538" y="2750706"/>
            <a:ext cx="7204924" cy="861774"/>
          </a:xfrm>
          <a:prstGeom prst="rect">
            <a:avLst/>
          </a:prstGeom>
          <a:noFill/>
        </p:spPr>
        <p:txBody>
          <a:bodyPr wrap="square">
            <a:spAutoFit/>
          </a:bodyPr>
          <a:lstStyle/>
          <a:p>
            <a:pPr marL="457200" indent="-457200">
              <a:buFont typeface="Wingdings" panose="05000000000000000000" pitchFamily="2" charset="2"/>
              <a:buChar char="Ø"/>
            </a:pPr>
            <a:r>
              <a:rPr lang="en-US" altLang="zh-CN" sz="5000" dirty="0">
                <a:solidFill>
                  <a:srgbClr val="69431B"/>
                </a:solidFill>
                <a:latin typeface="Calibri" panose="020F0502020204030204" pitchFamily="34" charset="0"/>
                <a:cs typeface="Calibri" panose="020F0502020204030204" pitchFamily="34" charset="0"/>
              </a:rPr>
              <a:t> Family Planning Policy</a:t>
            </a:r>
          </a:p>
        </p:txBody>
      </p:sp>
    </p:spTree>
    <p:extLst>
      <p:ext uri="{BB962C8B-B14F-4D97-AF65-F5344CB8AC3E}">
        <p14:creationId xmlns:p14="http://schemas.microsoft.com/office/powerpoint/2010/main" val="368109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306820"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Family Planning Policy</a:t>
            </a:r>
            <a:endParaRPr lang="zh-CN" altLang="en-US" sz="3600" dirty="0">
              <a:solidFill>
                <a:schemeClr val="tx2"/>
              </a:solidFill>
              <a:latin typeface="Calibri" panose="020F0502020204030204" pitchFamily="34" charset="0"/>
              <a:ea typeface="+mj-ea"/>
              <a:cs typeface="Calibri" panose="020F0502020204030204" pitchFamily="34" charset="0"/>
            </a:endParaRPr>
          </a:p>
        </p:txBody>
      </p:sp>
      <p:sp>
        <p:nvSpPr>
          <p:cNvPr id="25" name="文本框 24"/>
          <p:cNvSpPr txBox="1"/>
          <p:nvPr/>
        </p:nvSpPr>
        <p:spPr>
          <a:xfrm>
            <a:off x="1020401" y="1587587"/>
            <a:ext cx="10306259" cy="495328"/>
          </a:xfrm>
          <a:prstGeom prst="rect">
            <a:avLst/>
          </a:prstGeom>
          <a:noFill/>
        </p:spPr>
        <p:txBody>
          <a:bodyPr wrap="square" rtlCol="0">
            <a:spAutoFit/>
          </a:bodyPr>
          <a:lstStyle/>
          <a:p>
            <a:pPr marL="342900" indent="-342900" algn="l">
              <a:lnSpc>
                <a:spcPct val="130000"/>
              </a:lnSpc>
              <a:buFont typeface="Wingdings" panose="05000000000000000000" pitchFamily="2" charset="2"/>
              <a:buChar char="Ø"/>
            </a:pPr>
            <a:r>
              <a:rPr lang="en-US" altLang="zh-CN" sz="2200" dirty="0">
                <a:solidFill>
                  <a:schemeClr val="tx2"/>
                </a:solidFill>
                <a:latin typeface="Calibri" panose="020F0502020204030204" pitchFamily="34" charset="0"/>
                <a:cs typeface="Calibri" panose="020F0502020204030204" pitchFamily="34" charset="0"/>
              </a:rPr>
              <a:t>Disadvantages </a:t>
            </a:r>
            <a:r>
              <a:rPr lang="zh-CN" altLang="en-US" sz="2200" dirty="0">
                <a:solidFill>
                  <a:schemeClr val="tx2"/>
                </a:solidFill>
                <a:latin typeface="Calibri" panose="020F0502020204030204" pitchFamily="34" charset="0"/>
                <a:cs typeface="Calibri" panose="020F0502020204030204" pitchFamily="34" charset="0"/>
              </a:rPr>
              <a:t>：</a:t>
            </a:r>
            <a:r>
              <a:rPr lang="en-US" altLang="zh-CN" sz="2200" dirty="0">
                <a:solidFill>
                  <a:schemeClr val="tx2"/>
                </a:solidFill>
                <a:latin typeface="Calibri" panose="020F0502020204030204" pitchFamily="34" charset="0"/>
                <a:cs typeface="Calibri" panose="020F0502020204030204" pitchFamily="34" charset="0"/>
              </a:rPr>
              <a:t>caused problems such as serious imbalance in the sex ratio at birth </a:t>
            </a:r>
            <a:endParaRPr lang="zh-CN" altLang="en-US" sz="2200" dirty="0">
              <a:solidFill>
                <a:schemeClr val="tx2"/>
              </a:solidFill>
              <a:latin typeface="Calibri" panose="020F0502020204030204" pitchFamily="34" charset="0"/>
              <a:cs typeface="Calibri" panose="020F0502020204030204" pitchFamily="34" charset="0"/>
            </a:endParaRPr>
          </a:p>
        </p:txBody>
      </p:sp>
      <p:graphicFrame>
        <p:nvGraphicFramePr>
          <p:cNvPr id="28" name="图表 27"/>
          <p:cNvGraphicFramePr/>
          <p:nvPr>
            <p:extLst>
              <p:ext uri="{D42A27DB-BD31-4B8C-83A1-F6EECF244321}">
                <p14:modId xmlns:p14="http://schemas.microsoft.com/office/powerpoint/2010/main" val="3041241099"/>
              </p:ext>
            </p:extLst>
          </p:nvPr>
        </p:nvGraphicFramePr>
        <p:xfrm>
          <a:off x="3134523" y="2559749"/>
          <a:ext cx="5544386" cy="3526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15" name="组合 14"/>
          <p:cNvGrpSpPr/>
          <p:nvPr/>
        </p:nvGrpSpPr>
        <p:grpSpPr>
          <a:xfrm>
            <a:off x="804903" y="314224"/>
            <a:ext cx="537973" cy="538874"/>
            <a:chOff x="545294" y="660456"/>
            <a:chExt cx="1073438" cy="1075236"/>
          </a:xfrm>
        </p:grpSpPr>
        <p:sp>
          <p:nvSpPr>
            <p:cNvPr id="21" name="任意多边形: 形状 20"/>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2" name="任意多边形: 形状 21"/>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3" name="文本框 22"/>
          <p:cNvSpPr txBox="1"/>
          <p:nvPr/>
        </p:nvSpPr>
        <p:spPr>
          <a:xfrm>
            <a:off x="1464827" y="155874"/>
            <a:ext cx="4306820"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Family Planning Policy</a:t>
            </a:r>
          </a:p>
        </p:txBody>
      </p:sp>
      <p:sp>
        <p:nvSpPr>
          <p:cNvPr id="25" name="文本框 24"/>
          <p:cNvSpPr txBox="1"/>
          <p:nvPr/>
        </p:nvSpPr>
        <p:spPr>
          <a:xfrm>
            <a:off x="1040970" y="1271225"/>
            <a:ext cx="9911778" cy="1377172"/>
          </a:xfrm>
          <a:prstGeom prst="rect">
            <a:avLst/>
          </a:prstGeom>
          <a:noFill/>
        </p:spPr>
        <p:txBody>
          <a:bodyPr wrap="square" rtlCol="0">
            <a:spAutoFit/>
          </a:bodyPr>
          <a:lstStyle/>
          <a:p>
            <a:pPr>
              <a:lnSpc>
                <a:spcPct val="130000"/>
              </a:lnSpc>
            </a:pPr>
            <a:r>
              <a:rPr lang="en-US" altLang="zh-CN" sz="2200" dirty="0">
                <a:solidFill>
                  <a:schemeClr val="tx2"/>
                </a:solidFill>
                <a:latin typeface="Calibri" panose="020F0502020204030204" pitchFamily="34" charset="0"/>
                <a:cs typeface="Calibri" panose="020F0502020204030204" pitchFamily="34" charset="0"/>
              </a:rPr>
              <a:t>Advantages </a:t>
            </a:r>
            <a:r>
              <a:rPr lang="zh-CN" altLang="en-US" sz="2200" dirty="0">
                <a:solidFill>
                  <a:schemeClr val="tx2"/>
                </a:solidFill>
                <a:latin typeface="Calibri" panose="020F0502020204030204" pitchFamily="34" charset="0"/>
                <a:cs typeface="Calibri" panose="020F0502020204030204" pitchFamily="34" charset="0"/>
              </a:rPr>
              <a:t>：</a:t>
            </a:r>
            <a:endParaRPr lang="en-US" altLang="zh-CN" sz="2200" dirty="0">
              <a:solidFill>
                <a:schemeClr val="tx2"/>
              </a:solidFill>
              <a:latin typeface="Calibri" panose="020F0502020204030204" pitchFamily="34" charset="0"/>
              <a:cs typeface="Calibri" panose="020F0502020204030204" pitchFamily="34" charset="0"/>
            </a:endParaRPr>
          </a:p>
          <a:p>
            <a:pPr marL="342900" indent="-342900">
              <a:lnSpc>
                <a:spcPct val="130000"/>
              </a:lnSpc>
              <a:buFont typeface="Wingdings" panose="05000000000000000000" pitchFamily="2" charset="2"/>
              <a:buChar char="l"/>
            </a:pPr>
            <a:r>
              <a:rPr lang="en-US" altLang="zh-CN" sz="2200" dirty="0">
                <a:solidFill>
                  <a:schemeClr val="tx2"/>
                </a:solidFill>
                <a:latin typeface="Calibri" panose="020F0502020204030204" pitchFamily="34" charset="0"/>
                <a:cs typeface="Calibri" panose="020F0502020204030204" pitchFamily="34" charset="0"/>
              </a:rPr>
              <a:t>Liberated females from heavy burden of frequent childbearing and childrearing</a:t>
            </a:r>
          </a:p>
          <a:p>
            <a:pPr marL="342900" indent="-342900">
              <a:lnSpc>
                <a:spcPct val="130000"/>
              </a:lnSpc>
              <a:buFont typeface="Wingdings" panose="05000000000000000000" pitchFamily="2" charset="2"/>
              <a:buChar char="l"/>
            </a:pPr>
            <a:r>
              <a:rPr lang="en-US" altLang="zh-CN" sz="2200" dirty="0">
                <a:solidFill>
                  <a:schemeClr val="tx2"/>
                </a:solidFill>
                <a:latin typeface="Calibri" panose="020F0502020204030204" pitchFamily="34" charset="0"/>
                <a:cs typeface="Calibri" panose="020F0502020204030204" pitchFamily="34" charset="0"/>
              </a:rPr>
              <a:t>improved their education level</a:t>
            </a:r>
            <a:endParaRPr lang="zh-CN" altLang="en-US" sz="2200" dirty="0">
              <a:solidFill>
                <a:schemeClr val="tx2"/>
              </a:solidFill>
              <a:latin typeface="Calibri" panose="020F0502020204030204" pitchFamily="34" charset="0"/>
              <a:cs typeface="Calibri" panose="020F0502020204030204" pitchFamily="34" charset="0"/>
            </a:endParaRPr>
          </a:p>
        </p:txBody>
      </p:sp>
      <p:graphicFrame>
        <p:nvGraphicFramePr>
          <p:cNvPr id="24" name="图表 23"/>
          <p:cNvGraphicFramePr/>
          <p:nvPr>
            <p:extLst>
              <p:ext uri="{D42A27DB-BD31-4B8C-83A1-F6EECF244321}">
                <p14:modId xmlns:p14="http://schemas.microsoft.com/office/powerpoint/2010/main" val="997960480"/>
              </p:ext>
            </p:extLst>
          </p:nvPr>
        </p:nvGraphicFramePr>
        <p:xfrm>
          <a:off x="1768864" y="2659943"/>
          <a:ext cx="8297342" cy="38740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pic>
        <p:nvPicPr>
          <p:cNvPr id="5" name="图片占位符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358" r="1358"/>
          <a:stretch>
            <a:fillRect/>
          </a:stretch>
        </p:blipFill>
        <p:spPr>
          <a:xfrm>
            <a:off x="5813759" y="1722619"/>
            <a:ext cx="5957532" cy="3443588"/>
          </a:xfrm>
        </p:spPr>
      </p:pic>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31" name="文本框 30"/>
          <p:cNvSpPr txBox="1"/>
          <p:nvPr/>
        </p:nvSpPr>
        <p:spPr>
          <a:xfrm>
            <a:off x="1464827" y="155874"/>
            <a:ext cx="4306820"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Family Planning Policy</a:t>
            </a:r>
          </a:p>
        </p:txBody>
      </p:sp>
      <p:sp>
        <p:nvSpPr>
          <p:cNvPr id="32" name="文本框 31"/>
          <p:cNvSpPr txBox="1"/>
          <p:nvPr/>
        </p:nvSpPr>
        <p:spPr>
          <a:xfrm>
            <a:off x="1528872" y="2121069"/>
            <a:ext cx="3975731" cy="4017895"/>
          </a:xfrm>
          <a:prstGeom prst="rect">
            <a:avLst/>
          </a:prstGeom>
          <a:noFill/>
        </p:spPr>
        <p:txBody>
          <a:bodyPr wrap="square">
            <a:spAutoFit/>
          </a:bodyPr>
          <a:lstStyle/>
          <a:p>
            <a:pPr>
              <a:lnSpc>
                <a:spcPct val="130000"/>
              </a:lnSpc>
            </a:pPr>
            <a:r>
              <a:rPr lang="en-US" altLang="zh-CN" sz="2200" dirty="0">
                <a:solidFill>
                  <a:schemeClr val="tx2"/>
                </a:solidFill>
                <a:latin typeface="Calibri" panose="020F0502020204030204" pitchFamily="34" charset="0"/>
                <a:cs typeface="Calibri" panose="020F0502020204030204" pitchFamily="34" charset="0"/>
              </a:rPr>
              <a:t>Since 2013, China had revised its family planning policy to the two-child policy, but it did</a:t>
            </a:r>
          </a:p>
          <a:p>
            <a:pPr>
              <a:lnSpc>
                <a:spcPct val="130000"/>
              </a:lnSpc>
            </a:pPr>
            <a:r>
              <a:rPr lang="en-US" altLang="zh-CN" sz="2200" dirty="0">
                <a:solidFill>
                  <a:schemeClr val="tx2"/>
                </a:solidFill>
                <a:latin typeface="Calibri" panose="020F0502020204030204" pitchFamily="34" charset="0"/>
                <a:cs typeface="Calibri" panose="020F0502020204030204" pitchFamily="34" charset="0"/>
              </a:rPr>
              <a:t> not achieve the expected results. As the society evolves, more females pay attention to the progress of their own careers, while childbirth is likely to hinder that pursuit.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31" name="文本框 30"/>
          <p:cNvSpPr txBox="1"/>
          <p:nvPr/>
        </p:nvSpPr>
        <p:spPr>
          <a:xfrm>
            <a:off x="1464827" y="155874"/>
            <a:ext cx="4611327"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Difference in Difference</a:t>
            </a:r>
          </a:p>
        </p:txBody>
      </p:sp>
      <p:pic>
        <p:nvPicPr>
          <p:cNvPr id="22" name="图片 21">
            <a:extLst>
              <a:ext uri="{FF2B5EF4-FFF2-40B4-BE49-F238E27FC236}">
                <a16:creationId xmlns:a16="http://schemas.microsoft.com/office/drawing/2014/main" id="{FB45BE9E-B45E-4CA8-B2FB-66125FA1F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969" y="1323455"/>
            <a:ext cx="4897427" cy="4710604"/>
          </a:xfrm>
          <a:prstGeom prst="rect">
            <a:avLst/>
          </a:prstGeom>
        </p:spPr>
      </p:pic>
    </p:spTree>
    <p:extLst>
      <p:ext uri="{BB962C8B-B14F-4D97-AF65-F5344CB8AC3E}">
        <p14:creationId xmlns:p14="http://schemas.microsoft.com/office/powerpoint/2010/main" val="2742743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567096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3"/>
            <a:ext cx="4565883" cy="1022619"/>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sz="3600">
                <a:latin typeface="Calibri" panose="020F0502020204030204" pitchFamily="34" charset="0"/>
                <a:cs typeface="Calibri" panose="020F0502020204030204" pitchFamily="34" charset="0"/>
              </a:endParaRPr>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r>
                <a:rPr lang="en-US" altLang="zh-CN" sz="3600" dirty="0">
                  <a:solidFill>
                    <a:schemeClr val="bg1"/>
                  </a:solidFill>
                  <a:latin typeface="Calibri" panose="020F0502020204030204" pitchFamily="34" charset="0"/>
                  <a:ea typeface="+mj-ea"/>
                  <a:cs typeface="Calibri" panose="020F0502020204030204" pitchFamily="34" charset="0"/>
                </a:rPr>
                <a:t>Women and Employment</a:t>
              </a:r>
              <a:endParaRPr lang="zh-CN" altLang="en-US" sz="3600" dirty="0">
                <a:solidFill>
                  <a:schemeClr val="bg1"/>
                </a:solidFill>
                <a:latin typeface="Calibri" panose="020F0502020204030204" pitchFamily="34" charset="0"/>
                <a:ea typeface="+mj-ea"/>
                <a:cs typeface="Calibri" panose="020F0502020204030204" pitchFamily="34" charset="0"/>
              </a:endParaRPr>
            </a:p>
          </p:txBody>
        </p:sp>
      </p:grpSp>
      <p:sp>
        <p:nvSpPr>
          <p:cNvPr id="31" name="文本框 30"/>
          <p:cNvSpPr txBox="1"/>
          <p:nvPr/>
        </p:nvSpPr>
        <p:spPr>
          <a:xfrm>
            <a:off x="1579014" y="1577481"/>
            <a:ext cx="9033969" cy="1013804"/>
          </a:xfrm>
          <a:prstGeom prst="rect">
            <a:avLst/>
          </a:prstGeom>
          <a:noFill/>
        </p:spPr>
        <p:txBody>
          <a:bodyPr wrap="square">
            <a:spAutoFit/>
          </a:bodyPr>
          <a:lstStyle/>
          <a:p>
            <a:pPr marL="342900" indent="-342900">
              <a:lnSpc>
                <a:spcPct val="130000"/>
              </a:lnSpc>
              <a:buFont typeface="Wingdings" panose="05000000000000000000" pitchFamily="2" charset="2"/>
              <a:buChar char="Ø"/>
            </a:pPr>
            <a:r>
              <a:rPr lang="en-US" altLang="zh-CN" sz="2400" dirty="0">
                <a:solidFill>
                  <a:schemeClr val="tx2"/>
                </a:solidFill>
                <a:latin typeface="Calibri" panose="020F0502020204030204" pitchFamily="34" charset="0"/>
                <a:cs typeface="Calibri" panose="020F0502020204030204" pitchFamily="34" charset="0"/>
              </a:rPr>
              <a:t>The development of females, the subjects of childbearing, has been neglected in this heated debate.</a:t>
            </a:r>
          </a:p>
        </p:txBody>
      </p:sp>
      <p:sp>
        <p:nvSpPr>
          <p:cNvPr id="24" name="文本框 23"/>
          <p:cNvSpPr txBox="1"/>
          <p:nvPr/>
        </p:nvSpPr>
        <p:spPr>
          <a:xfrm>
            <a:off x="1664360" y="3031561"/>
            <a:ext cx="8863279" cy="570413"/>
          </a:xfrm>
          <a:prstGeom prst="rect">
            <a:avLst/>
          </a:prstGeom>
          <a:noFill/>
        </p:spPr>
        <p:txBody>
          <a:bodyPr wrap="square">
            <a:spAutoFit/>
          </a:bodyPr>
          <a:lstStyle/>
          <a:p>
            <a:pPr>
              <a:lnSpc>
                <a:spcPct val="130000"/>
              </a:lnSpc>
            </a:pPr>
            <a:r>
              <a:rPr lang="en-US" altLang="zh-CN" sz="2600" b="1" dirty="0">
                <a:solidFill>
                  <a:schemeClr val="tx2"/>
                </a:solidFill>
                <a:latin typeface="Calibri" panose="020F0502020204030204" pitchFamily="34" charset="0"/>
                <a:cs typeface="Calibri" panose="020F0502020204030204" pitchFamily="34" charset="0"/>
              </a:rPr>
              <a:t>Women’s childbearing and childrearing role</a:t>
            </a:r>
          </a:p>
        </p:txBody>
      </p:sp>
      <p:sp>
        <p:nvSpPr>
          <p:cNvPr id="25" name="文本框 24"/>
          <p:cNvSpPr txBox="1"/>
          <p:nvPr/>
        </p:nvSpPr>
        <p:spPr>
          <a:xfrm>
            <a:off x="1664360" y="4455729"/>
            <a:ext cx="9620497" cy="1013804"/>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altLang="zh-CN" sz="2400" dirty="0">
                <a:solidFill>
                  <a:schemeClr val="tx2"/>
                </a:solidFill>
                <a:latin typeface="Calibri" panose="020F0502020204030204" pitchFamily="34" charset="0"/>
                <a:cs typeface="Calibri" panose="020F0502020204030204" pitchFamily="34" charset="0"/>
              </a:rPr>
              <a:t>is a major factor feeding into their weak position in terms of occupations and earnings</a:t>
            </a:r>
          </a:p>
        </p:txBody>
      </p:sp>
      <p:sp>
        <p:nvSpPr>
          <p:cNvPr id="26" name="文本框 25"/>
          <p:cNvSpPr txBox="1"/>
          <p:nvPr/>
        </p:nvSpPr>
        <p:spPr>
          <a:xfrm>
            <a:off x="1664360" y="3762016"/>
            <a:ext cx="8863279" cy="533672"/>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altLang="zh-CN" sz="2400" dirty="0">
                <a:solidFill>
                  <a:schemeClr val="tx2"/>
                </a:solidFill>
                <a:latin typeface="Calibri" panose="020F0502020204030204" pitchFamily="34" charset="0"/>
                <a:cs typeface="Calibri" panose="020F0502020204030204" pitchFamily="34" charset="0"/>
              </a:rPr>
              <a:t>tends to disadvantage them in the labour market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1" name="文本框 20">
            <a:extLst>
              <a:ext uri="{FF2B5EF4-FFF2-40B4-BE49-F238E27FC236}">
                <a16:creationId xmlns:a16="http://schemas.microsoft.com/office/drawing/2014/main" id="{DB66DE87-6D5F-43E4-9CE6-7C61C8E4484A}"/>
              </a:ext>
            </a:extLst>
          </p:cNvPr>
          <p:cNvSpPr txBox="1"/>
          <p:nvPr/>
        </p:nvSpPr>
        <p:spPr>
          <a:xfrm>
            <a:off x="1393830" y="1631723"/>
            <a:ext cx="9786043" cy="4199611"/>
          </a:xfrm>
          <a:prstGeom prst="rect">
            <a:avLst/>
          </a:prstGeom>
          <a:noFill/>
        </p:spPr>
        <p:txBody>
          <a:bodyPr wrap="square">
            <a:spAutoFit/>
          </a:bodyPr>
          <a:lstStyle/>
          <a:p>
            <a:pPr marL="342900" indent="-342900" algn="l">
              <a:lnSpc>
                <a:spcPct val="150000"/>
              </a:lnSpc>
              <a:buFont typeface="Arial" panose="020B0604020202020204" pitchFamily="34" charset="0"/>
              <a:buChar char="•"/>
            </a:pPr>
            <a:r>
              <a:rPr lang="en-US" altLang="zh-CN" sz="2000" dirty="0">
                <a:solidFill>
                  <a:schemeClr val="tx2"/>
                </a:solidFill>
                <a:latin typeface="Calibri" panose="020F0502020204030204" pitchFamily="34" charset="0"/>
                <a:cs typeface="Calibri" panose="020F0502020204030204" pitchFamily="34" charset="0"/>
              </a:rPr>
              <a:t>Group : </a:t>
            </a: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sym typeface="Wingdings" panose="05000000000000000000" pitchFamily="2" charset="2"/>
              </a:rPr>
              <a:t>female, have given birth with low-skilled flexible employment 1</a:t>
            </a:r>
          </a:p>
          <a:p>
            <a:pPr algn="l">
              <a:lnSpc>
                <a:spcPct val="150000"/>
              </a:lnSpc>
            </a:pPr>
            <a:r>
              <a:rPr lang="en-US" altLang="zh-CN" sz="2000" dirty="0">
                <a:solidFill>
                  <a:srgbClr val="69431B"/>
                </a:solidFill>
                <a:latin typeface="Calibri" panose="020F0502020204030204" pitchFamily="34" charset="0"/>
                <a:cs typeface="Calibri" panose="020F0502020204030204" pitchFamily="34" charset="0"/>
                <a:sym typeface="Wingdings" panose="05000000000000000000" pitchFamily="2" charset="2"/>
              </a:rPr>
              <a:t>                     </a:t>
            </a:r>
            <a:r>
              <a:rPr lang="en-US" altLang="zh-CN" sz="2000" dirty="0">
                <a:solidFill>
                  <a:schemeClr val="tx2"/>
                </a:solidFill>
                <a:latin typeface="Calibri" panose="020F0502020204030204" pitchFamily="34" charset="0"/>
                <a:cs typeface="Calibri" panose="020F0502020204030204" pitchFamily="34" charset="0"/>
              </a:rPr>
              <a:t>female, haven’t given birth with low-skilled flexible employment </a:t>
            </a: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sym typeface="Wingdings" panose="05000000000000000000" pitchFamily="2" charset="2"/>
              </a:rPr>
              <a:t>0</a:t>
            </a:r>
            <a:r>
              <a:rPr lang="en-US" altLang="zh-CN" sz="2000" dirty="0">
                <a:solidFill>
                  <a:schemeClr val="tx2"/>
                </a:solidFill>
                <a:latin typeface="Calibri" panose="020F0502020204030204" pitchFamily="34" charset="0"/>
                <a:cs typeface="Calibri" panose="020F0502020204030204" pitchFamily="34" charset="0"/>
              </a:rPr>
              <a:t>             </a:t>
            </a:r>
          </a:p>
          <a:p>
            <a:pPr marL="342900" indent="-342900" algn="l">
              <a:lnSpc>
                <a:spcPct val="150000"/>
              </a:lnSpc>
              <a:buFont typeface="Arial" panose="020B0604020202020204" pitchFamily="34" charset="0"/>
              <a:buChar char="•"/>
            </a:pPr>
            <a:r>
              <a:rPr lang="en-US" altLang="zh-CN" sz="2000" dirty="0">
                <a:solidFill>
                  <a:schemeClr val="tx2"/>
                </a:solidFill>
                <a:latin typeface="Calibri" panose="020F0502020204030204" pitchFamily="34" charset="0"/>
                <a:cs typeface="Calibri" panose="020F0502020204030204" pitchFamily="34" charset="0"/>
              </a:rPr>
              <a:t>Policy in 2013 </a:t>
            </a:r>
            <a:r>
              <a:rPr lang="en-US" altLang="zh-CN" sz="2000" dirty="0">
                <a:solidFill>
                  <a:schemeClr val="tx2"/>
                </a:solidFill>
                <a:latin typeface="Calibri" panose="020F0502020204030204" pitchFamily="34" charset="0"/>
                <a:cs typeface="Calibri" panose="020F0502020204030204" pitchFamily="34" charset="0"/>
                <a:sym typeface="Wingdings" panose="05000000000000000000" pitchFamily="2" charset="2"/>
              </a:rPr>
              <a:t> 0    in 2017  1</a:t>
            </a:r>
            <a:endParaRPr lang="en-US" altLang="zh-CN" sz="2000" dirty="0">
              <a:solidFill>
                <a:schemeClr val="tx2"/>
              </a:solidFill>
              <a:latin typeface="Calibri" panose="020F0502020204030204" pitchFamily="34" charset="0"/>
              <a:cs typeface="Calibri" panose="020F0502020204030204" pitchFamily="34" charset="0"/>
            </a:endParaRPr>
          </a:p>
          <a:p>
            <a:pPr marL="342900" indent="-342900" algn="l">
              <a:lnSpc>
                <a:spcPct val="150000"/>
              </a:lnSpc>
              <a:buFont typeface="Arial" panose="020B0604020202020204" pitchFamily="34" charset="0"/>
              <a:buChar char="•"/>
            </a:pPr>
            <a:r>
              <a:rPr lang="en-US" altLang="zh-CN" sz="2000" dirty="0">
                <a:solidFill>
                  <a:schemeClr val="tx2"/>
                </a:solidFill>
                <a:latin typeface="Calibri" panose="020F0502020204030204" pitchFamily="34" charset="0"/>
                <a:cs typeface="Calibri" panose="020F0502020204030204" pitchFamily="34" charset="0"/>
              </a:rPr>
              <a:t>Policy group:  female, have given birth with low-skilled flexible employment 2017</a:t>
            </a: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sym typeface="Wingdings" panose="05000000000000000000" pitchFamily="2" charset="2"/>
              </a:rPr>
              <a:t>  1</a:t>
            </a:r>
          </a:p>
          <a:p>
            <a:pPr algn="l">
              <a:lnSpc>
                <a:spcPct val="150000"/>
              </a:lnSpc>
            </a:pPr>
            <a:r>
              <a:rPr lang="en-US" altLang="zh-CN" sz="2000" dirty="0">
                <a:solidFill>
                  <a:srgbClr val="69431B"/>
                </a:solidFill>
                <a:latin typeface="Calibri" panose="020F0502020204030204" pitchFamily="34" charset="0"/>
                <a:cs typeface="Calibri" panose="020F0502020204030204" pitchFamily="34" charset="0"/>
                <a:sym typeface="Wingdings" panose="05000000000000000000" pitchFamily="2" charset="2"/>
              </a:rPr>
              <a:t>                              otherwise0</a:t>
            </a:r>
          </a:p>
          <a:p>
            <a:pPr marL="342900" indent="-342900" algn="l">
              <a:lnSpc>
                <a:spcPct val="150000"/>
              </a:lnSpc>
              <a:buFont typeface="Arial" panose="020B0604020202020204" pitchFamily="34" charset="0"/>
              <a:buChar char="•"/>
            </a:pPr>
            <a:r>
              <a:rPr lang="en-US" altLang="zh-CN" sz="2000" dirty="0">
                <a:solidFill>
                  <a:schemeClr val="tx2"/>
                </a:solidFill>
                <a:latin typeface="Calibri" panose="020F0502020204030204" pitchFamily="34" charset="0"/>
                <a:cs typeface="Calibri" panose="020F0502020204030204" pitchFamily="34" charset="0"/>
              </a:rPr>
              <a:t>The dependent variable: wages</a:t>
            </a:r>
          </a:p>
          <a:p>
            <a:pPr marL="342900" indent="-342900">
              <a:lnSpc>
                <a:spcPct val="150000"/>
              </a:lnSpc>
              <a:buFont typeface="Arial" panose="020B0604020202020204" pitchFamily="34" charset="0"/>
              <a:buChar char="•"/>
            </a:pPr>
            <a:r>
              <a:rPr lang="en-US" altLang="zh-CN" sz="2000" dirty="0">
                <a:solidFill>
                  <a:schemeClr val="tx2"/>
                </a:solidFill>
                <a:latin typeface="Calibri" panose="020F0502020204030204" pitchFamily="34" charset="0"/>
                <a:cs typeface="Calibri" panose="020F0502020204030204" pitchFamily="34" charset="0"/>
              </a:rPr>
              <a:t>the independent variable: the policy, group, and policy group. </a:t>
            </a:r>
          </a:p>
          <a:p>
            <a:pPr marL="342900" indent="-342900">
              <a:lnSpc>
                <a:spcPct val="150000"/>
              </a:lnSpc>
              <a:buFont typeface="Arial" panose="020B0604020202020204" pitchFamily="34" charset="0"/>
              <a:buChar char="•"/>
            </a:pPr>
            <a:r>
              <a:rPr kumimoji="0" lang="en-US" altLang="zh-CN" sz="20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control variables: </a:t>
            </a:r>
            <a:r>
              <a:rPr kumimoji="0" lang="en-US" altLang="zh-CN" sz="2000" b="0"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r</a:t>
            </a:r>
            <a:r>
              <a:rPr lang="en-US" altLang="zh-CN" sz="2000" dirty="0">
                <a:solidFill>
                  <a:schemeClr val="tx2"/>
                </a:solidFill>
                <a:latin typeface="Calibri" panose="020F0502020204030204" pitchFamily="34" charset="0"/>
                <a:cs typeface="Calibri" panose="020F0502020204030204" pitchFamily="34" charset="0"/>
              </a:rPr>
              <a:t>region, age, cognitive ability, length of service, whether the person is                                      an only child or not, and educational background</a:t>
            </a:r>
          </a:p>
        </p:txBody>
      </p:sp>
    </p:spTree>
    <p:extLst>
      <p:ext uri="{BB962C8B-B14F-4D97-AF65-F5344CB8AC3E}">
        <p14:creationId xmlns:p14="http://schemas.microsoft.com/office/powerpoint/2010/main" val="4034470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pic>
        <p:nvPicPr>
          <p:cNvPr id="22" name="图片 21">
            <a:extLst>
              <a:ext uri="{FF2B5EF4-FFF2-40B4-BE49-F238E27FC236}">
                <a16:creationId xmlns:a16="http://schemas.microsoft.com/office/drawing/2014/main" id="{5BC075FC-7D91-4199-A360-2C0E05AE1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806" y="757324"/>
            <a:ext cx="8226741" cy="5311590"/>
          </a:xfrm>
          <a:prstGeom prst="rect">
            <a:avLst/>
          </a:prstGeom>
        </p:spPr>
      </p:pic>
    </p:spTree>
    <p:extLst>
      <p:ext uri="{BB962C8B-B14F-4D97-AF65-F5344CB8AC3E}">
        <p14:creationId xmlns:p14="http://schemas.microsoft.com/office/powerpoint/2010/main" val="40099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1" name="文本框 20">
            <a:extLst>
              <a:ext uri="{FF2B5EF4-FFF2-40B4-BE49-F238E27FC236}">
                <a16:creationId xmlns:a16="http://schemas.microsoft.com/office/drawing/2014/main" id="{FDFA6946-9524-4DD3-9271-FDAD523C970D}"/>
              </a:ext>
            </a:extLst>
          </p:cNvPr>
          <p:cNvSpPr txBox="1"/>
          <p:nvPr/>
        </p:nvSpPr>
        <p:spPr>
          <a:xfrm>
            <a:off x="2929281" y="2750706"/>
            <a:ext cx="6127377" cy="861774"/>
          </a:xfrm>
          <a:prstGeom prst="rect">
            <a:avLst/>
          </a:prstGeom>
          <a:noFill/>
        </p:spPr>
        <p:txBody>
          <a:bodyPr wrap="square">
            <a:spAutoFit/>
          </a:bodyPr>
          <a:lstStyle/>
          <a:p>
            <a:r>
              <a:rPr lang="en-US" altLang="zh-CN" sz="5000" dirty="0">
                <a:solidFill>
                  <a:srgbClr val="69431B"/>
                </a:solidFill>
                <a:latin typeface="Calibri" panose="020F0502020204030204" pitchFamily="34" charset="0"/>
                <a:cs typeface="Calibri" panose="020F0502020204030204" pitchFamily="34" charset="0"/>
              </a:rPr>
              <a:t>What Should We Do? </a:t>
            </a:r>
            <a:endParaRPr lang="zh-CN" altLang="en-US" sz="5000" dirty="0">
              <a:solidFill>
                <a:srgbClr val="69431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6248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4" name="组合 23"/>
          <p:cNvGrpSpPr/>
          <p:nvPr/>
        </p:nvGrpSpPr>
        <p:grpSpPr>
          <a:xfrm>
            <a:off x="804903" y="314224"/>
            <a:ext cx="537973" cy="538874"/>
            <a:chOff x="545294" y="660456"/>
            <a:chExt cx="1073438" cy="1075236"/>
          </a:xfrm>
        </p:grpSpPr>
        <p:sp>
          <p:nvSpPr>
            <p:cNvPr id="27" name="任意多边形: 形状 26"/>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8" name="任意多边形: 形状 27"/>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2" name="文本框 21">
            <a:extLst>
              <a:ext uri="{FF2B5EF4-FFF2-40B4-BE49-F238E27FC236}">
                <a16:creationId xmlns:a16="http://schemas.microsoft.com/office/drawing/2014/main" id="{9028D137-C7EF-4DD6-BBBD-669AB28490F8}"/>
              </a:ext>
            </a:extLst>
          </p:cNvPr>
          <p:cNvSpPr txBox="1"/>
          <p:nvPr/>
        </p:nvSpPr>
        <p:spPr>
          <a:xfrm>
            <a:off x="1464827" y="155874"/>
            <a:ext cx="4937057" cy="754374"/>
          </a:xfrm>
          <a:prstGeom prst="rect">
            <a:avLst/>
          </a:prstGeom>
          <a:noFill/>
        </p:spPr>
        <p:txBody>
          <a:bodyPr wrap="non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Possible Policy Measures </a:t>
            </a:r>
          </a:p>
        </p:txBody>
      </p:sp>
      <p:sp>
        <p:nvSpPr>
          <p:cNvPr id="23" name="文本框 22">
            <a:extLst>
              <a:ext uri="{FF2B5EF4-FFF2-40B4-BE49-F238E27FC236}">
                <a16:creationId xmlns:a16="http://schemas.microsoft.com/office/drawing/2014/main" id="{B4EAF7B3-C82B-4E2D-973C-DBBCB66BDEF6}"/>
              </a:ext>
            </a:extLst>
          </p:cNvPr>
          <p:cNvSpPr txBox="1"/>
          <p:nvPr/>
        </p:nvSpPr>
        <p:spPr>
          <a:xfrm>
            <a:off x="1507407" y="1190242"/>
            <a:ext cx="9366306" cy="3430170"/>
          </a:xfrm>
          <a:prstGeom prst="rect">
            <a:avLst/>
          </a:prstGeom>
          <a:noFill/>
        </p:spPr>
        <p:txBody>
          <a:bodyPr wrap="square">
            <a:spAutoFit/>
          </a:bodyPr>
          <a:lstStyle/>
          <a:p>
            <a:pPr marL="0" marR="0" algn="just">
              <a:spcBef>
                <a:spcPts val="0"/>
              </a:spcBef>
              <a:spcAft>
                <a:spcPts val="0"/>
              </a:spcAft>
            </a:pPr>
            <a:r>
              <a:rPr lang="en-US" altLang="zh-CN" sz="1800" kern="100" dirty="0">
                <a:effectLst/>
                <a:latin typeface="Times New Roman" panose="02020603050405020304" pitchFamily="18" charset="0"/>
                <a:ea typeface="宋体" panose="02010600030101010101" pitchFamily="2" charset="-122"/>
              </a:rPr>
              <a:t>1 Improve the relevant laws and regulations to protect the flexible employment rights and the  welfare of females. </a:t>
            </a:r>
          </a:p>
          <a:p>
            <a:pPr marL="0" marR="0" algn="just">
              <a:spcBef>
                <a:spcPts val="0"/>
              </a:spcBef>
              <a:spcAft>
                <a:spcPts val="0"/>
              </a:spcAft>
            </a:pPr>
            <a:endParaRPr lang="en-US" altLang="zh-CN" sz="1800" kern="100" dirty="0">
              <a:effectLst/>
              <a:latin typeface="Times New Roman" panose="02020603050405020304" pitchFamily="18" charset="0"/>
              <a:ea typeface="宋体" panose="02010600030101010101" pitchFamily="2" charset="-122"/>
            </a:endParaRPr>
          </a:p>
          <a:p>
            <a:pPr marL="0" marR="0" algn="just">
              <a:spcBef>
                <a:spcPts val="0"/>
              </a:spcBef>
              <a:spcAft>
                <a:spcPts val="0"/>
              </a:spcAft>
            </a:pPr>
            <a:r>
              <a:rPr lang="en-US" altLang="zh-CN" sz="1800" kern="100" dirty="0">
                <a:effectLst/>
                <a:latin typeface="Times New Roman" panose="02020603050405020304" pitchFamily="18" charset="0"/>
                <a:ea typeface="宋体" panose="02010600030101010101" pitchFamily="2" charset="-122"/>
              </a:rPr>
              <a:t>2 Reduce the childbearing cost and encourage second-child births by:</a:t>
            </a:r>
          </a:p>
          <a:p>
            <a:pPr marL="228600" marR="0" indent="0" algn="just">
              <a:spcBef>
                <a:spcPts val="0"/>
              </a:spcBef>
              <a:spcAft>
                <a:spcPts val="0"/>
              </a:spcAft>
            </a:pPr>
            <a:r>
              <a:rPr lang="en-US" altLang="zh-CN" sz="2000" dirty="0">
                <a:effectLst/>
                <a:latin typeface="Calibri" panose="020F0502020204030204" pitchFamily="34" charset="0"/>
                <a:ea typeface="等线" panose="02010600030101010101" pitchFamily="2" charset="-122"/>
                <a:cs typeface="Calibri" panose="020F0502020204030204" pitchFamily="34" charset="0"/>
              </a:rPr>
              <a:t>        </a:t>
            </a:r>
            <a:r>
              <a:rPr lang="zh-CN" altLang="en-US" sz="2000" dirty="0">
                <a:latin typeface="Calibri" panose="020F0502020204030204" pitchFamily="34" charset="0"/>
                <a:ea typeface="等线" panose="02010600030101010101" pitchFamily="2" charset="-122"/>
                <a:cs typeface="Calibri" panose="020F0502020204030204" pitchFamily="34" charset="0"/>
              </a:rPr>
              <a:t>①</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improving public facilities</a:t>
            </a:r>
          </a:p>
          <a:p>
            <a:pPr marL="228600" marR="0" indent="0" algn="just">
              <a:spcBef>
                <a:spcPts val="0"/>
              </a:spcBef>
              <a:spcAft>
                <a:spcPts val="0"/>
              </a:spcAft>
            </a:pP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2000" dirty="0">
                <a:effectLst/>
                <a:latin typeface="Calibri" panose="020F0502020204030204" pitchFamily="34" charset="0"/>
                <a:ea typeface="等线" panose="02010600030101010101" pitchFamily="2" charset="-122"/>
                <a:cs typeface="Calibri" panose="020F0502020204030204" pitchFamily="34" charset="0"/>
              </a:rPr>
              <a:t>   ②</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learning from foreign experience</a:t>
            </a:r>
          </a:p>
          <a:p>
            <a:pPr marL="228600" marR="0" indent="266700" algn="just">
              <a:spcBef>
                <a:spcPts val="0"/>
              </a:spcBef>
              <a:spcAft>
                <a:spcPts val="0"/>
              </a:spcAft>
            </a:pPr>
            <a:r>
              <a:rPr lang="zh-CN" altLang="en-US" sz="2000" dirty="0">
                <a:effectLst/>
                <a:latin typeface="Calibri" panose="020F0502020204030204" pitchFamily="34" charset="0"/>
                <a:ea typeface="等线" panose="02010600030101010101" pitchFamily="2" charset="-122"/>
                <a:cs typeface="Calibri" panose="020F0502020204030204" pitchFamily="34" charset="0"/>
              </a:rPr>
              <a:t>   ③</a:t>
            </a:r>
            <a:r>
              <a:rPr lang="en-US" altLang="zh-CN" kern="100" dirty="0">
                <a:latin typeface="等线" panose="02010600030101010101" pitchFamily="2" charset="-122"/>
                <a:ea typeface="等线" panose="02010600030101010101" pitchFamily="2" charset="-122"/>
                <a:cs typeface="Times New Roman" panose="02020603050405020304" pitchFamily="18" charset="0"/>
              </a:rPr>
              <a:t>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 state appropriately subsidising the childbearing costs paid by enterprises for  female workers</a:t>
            </a:r>
            <a:r>
              <a:rPr lang="zh-CN" altLang="en-US" sz="2000" dirty="0">
                <a:effectLst/>
                <a:latin typeface="Calibri" panose="020F0502020204030204" pitchFamily="34" charset="0"/>
                <a:ea typeface="等线" panose="02010600030101010101" pitchFamily="2" charset="-122"/>
                <a:cs typeface="Calibri" panose="020F0502020204030204" pitchFamily="34" charset="0"/>
              </a:rPr>
              <a:t>           </a:t>
            </a:r>
            <a:endParaRPr lang="en-US" altLang="zh-CN" sz="2000" dirty="0">
              <a:effectLst/>
              <a:latin typeface="Calibri" panose="020F0502020204030204" pitchFamily="34" charset="0"/>
              <a:ea typeface="等线" panose="02010600030101010101" pitchFamily="2" charset="-122"/>
              <a:cs typeface="Calibri" panose="020F0502020204030204" pitchFamily="34" charset="0"/>
            </a:endParaRPr>
          </a:p>
          <a:p>
            <a:pPr marL="228600" marR="0" indent="266700" algn="just">
              <a:spcBef>
                <a:spcPts val="0"/>
              </a:spcBef>
              <a:spcAft>
                <a:spcPts val="0"/>
              </a:spcAft>
            </a:pPr>
            <a:r>
              <a:rPr lang="en-US" altLang="zh-CN" sz="2000" dirty="0">
                <a:latin typeface="Calibri" panose="020F0502020204030204" pitchFamily="34" charset="0"/>
                <a:ea typeface="等线" panose="02010600030101010101" pitchFamily="2" charset="-122"/>
                <a:cs typeface="Calibri" panose="020F0502020204030204" pitchFamily="34" charset="0"/>
              </a:rPr>
              <a:t>  </a:t>
            </a:r>
            <a:r>
              <a:rPr lang="zh-CN" altLang="en-US" sz="2000" dirty="0">
                <a:effectLst/>
                <a:latin typeface="Calibri" panose="020F0502020204030204" pitchFamily="34" charset="0"/>
                <a:ea typeface="等线" panose="02010600030101010101" pitchFamily="2" charset="-122"/>
                <a:cs typeface="Calibri" panose="020F0502020204030204" pitchFamily="34" charset="0"/>
              </a:rPr>
              <a:t> ④</a:t>
            </a: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a</a:t>
            </a:r>
            <a:r>
              <a:rPr lang="en-US" altLang="zh-CN" kern="100" dirty="0">
                <a:latin typeface="等线" panose="02010600030101010101" pitchFamily="2" charset="-122"/>
                <a:ea typeface="等线" panose="02010600030101010101" pitchFamily="2" charset="-122"/>
                <a:cs typeface="Times New Roman" panose="02020603050405020304" pitchFamily="18" charset="0"/>
              </a:rPr>
              <a:t>llowing humanised maternity/paternity leave and thereby encouraging fathers to assume parental responsibilities</a:t>
            </a:r>
          </a:p>
          <a:p>
            <a:pPr algn="l">
              <a:lnSpc>
                <a:spcPct val="150000"/>
              </a:lnSpc>
            </a:pPr>
            <a:endParaRPr lang="zh-CN" altLang="en-US"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3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任意多边形: 形状 9"/>
          <p:cNvSpPr/>
          <p:nvPr/>
        </p:nvSpPr>
        <p:spPr>
          <a:xfrm flipH="1">
            <a:off x="-335759" y="-922873"/>
            <a:ext cx="6667302" cy="8483725"/>
          </a:xfrm>
          <a:custGeom>
            <a:avLst/>
            <a:gdLst>
              <a:gd name="connsiteX0" fmla="*/ 833383 w 6667302"/>
              <a:gd name="connsiteY0" fmla="*/ 4161 h 8483725"/>
              <a:gd name="connsiteX1" fmla="*/ 84137 w 6667302"/>
              <a:gd name="connsiteY1" fmla="*/ 248276 h 8483725"/>
              <a:gd name="connsiteX2" fmla="*/ 0 w 6667302"/>
              <a:gd name="connsiteY2" fmla="*/ 938739 h 8483725"/>
              <a:gd name="connsiteX3" fmla="*/ 1260652 w 6667302"/>
              <a:gd name="connsiteY3" fmla="*/ 1755627 h 8483725"/>
              <a:gd name="connsiteX4" fmla="*/ 1453372 w 6667302"/>
              <a:gd name="connsiteY4" fmla="*/ 2800343 h 8483725"/>
              <a:gd name="connsiteX5" fmla="*/ 2280001 w 6667302"/>
              <a:gd name="connsiteY5" fmla="*/ 3767704 h 8483725"/>
              <a:gd name="connsiteX6" fmla="*/ 3282926 w 6667302"/>
              <a:gd name="connsiteY6" fmla="*/ 4519957 h 8483725"/>
              <a:gd name="connsiteX7" fmla="*/ 4091383 w 6667302"/>
              <a:gd name="connsiteY7" fmla="*/ 8101168 h 8483725"/>
              <a:gd name="connsiteX8" fmla="*/ 5923372 w 6667302"/>
              <a:gd name="connsiteY8" fmla="*/ 8179306 h 8483725"/>
              <a:gd name="connsiteX9" fmla="*/ 6667303 w 6667302"/>
              <a:gd name="connsiteY9" fmla="*/ 4772506 h 8483725"/>
              <a:gd name="connsiteX10" fmla="*/ 4746994 w 6667302"/>
              <a:gd name="connsiteY10" fmla="*/ 2896453 h 8483725"/>
              <a:gd name="connsiteX11" fmla="*/ 4375063 w 6667302"/>
              <a:gd name="connsiteY11" fmla="*/ 2838068 h 8483725"/>
              <a:gd name="connsiteX12" fmla="*/ 4024149 w 6667302"/>
              <a:gd name="connsiteY12" fmla="*/ 2813468 h 8483725"/>
              <a:gd name="connsiteX13" fmla="*/ 3673028 w 6667302"/>
              <a:gd name="connsiteY13" fmla="*/ 2788847 h 8483725"/>
              <a:gd name="connsiteX14" fmla="*/ 3579360 w 6667302"/>
              <a:gd name="connsiteY14" fmla="*/ 2778596 h 8483725"/>
              <a:gd name="connsiteX15" fmla="*/ 2489040 w 6667302"/>
              <a:gd name="connsiteY15" fmla="*/ 2277753 h 8483725"/>
              <a:gd name="connsiteX16" fmla="*/ 1474252 w 6667302"/>
              <a:gd name="connsiteY16" fmla="*/ 336153 h 8483725"/>
              <a:gd name="connsiteX17" fmla="*/ 833383 w 6667302"/>
              <a:gd name="connsiteY17" fmla="*/ 4165 h 84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7302" h="8483725">
                <a:moveTo>
                  <a:pt x="833383" y="4161"/>
                </a:moveTo>
                <a:cubicBezTo>
                  <a:pt x="578400" y="-20709"/>
                  <a:pt x="319885" y="66561"/>
                  <a:pt x="84137" y="248276"/>
                </a:cubicBezTo>
                <a:lnTo>
                  <a:pt x="0" y="938739"/>
                </a:lnTo>
                <a:cubicBezTo>
                  <a:pt x="485109" y="1044836"/>
                  <a:pt x="1046572" y="1228905"/>
                  <a:pt x="1260652" y="1755627"/>
                </a:cubicBezTo>
                <a:cubicBezTo>
                  <a:pt x="1394023" y="2083741"/>
                  <a:pt x="1349623" y="2460325"/>
                  <a:pt x="1453372" y="2800343"/>
                </a:cubicBezTo>
                <a:cubicBezTo>
                  <a:pt x="1585303" y="3232748"/>
                  <a:pt x="1933303" y="3538607"/>
                  <a:pt x="2280001" y="3767704"/>
                </a:cubicBezTo>
                <a:cubicBezTo>
                  <a:pt x="2626697" y="3996802"/>
                  <a:pt x="2942880" y="4248311"/>
                  <a:pt x="3282926" y="4519957"/>
                </a:cubicBezTo>
                <a:cubicBezTo>
                  <a:pt x="4133726" y="5199671"/>
                  <a:pt x="4403486" y="7502643"/>
                  <a:pt x="4091383" y="8101168"/>
                </a:cubicBezTo>
                <a:cubicBezTo>
                  <a:pt x="4091383" y="8101168"/>
                  <a:pt x="5360092" y="8907191"/>
                  <a:pt x="5923372" y="8179306"/>
                </a:cubicBezTo>
                <a:cubicBezTo>
                  <a:pt x="6631372" y="7264426"/>
                  <a:pt x="6667303" y="4772506"/>
                  <a:pt x="6667303" y="4772506"/>
                </a:cubicBezTo>
                <a:cubicBezTo>
                  <a:pt x="6349440" y="3836920"/>
                  <a:pt x="5586549" y="3091648"/>
                  <a:pt x="4746994" y="2896453"/>
                </a:cubicBezTo>
                <a:cubicBezTo>
                  <a:pt x="4623464" y="2867725"/>
                  <a:pt x="4499383" y="2850188"/>
                  <a:pt x="4375063" y="2838068"/>
                </a:cubicBezTo>
                <a:cubicBezTo>
                  <a:pt x="4258252" y="2826685"/>
                  <a:pt x="4141234" y="2820082"/>
                  <a:pt x="4024149" y="2813468"/>
                </a:cubicBezTo>
                <a:cubicBezTo>
                  <a:pt x="3907063" y="2806854"/>
                  <a:pt x="3789977" y="2800247"/>
                  <a:pt x="3673028" y="2788847"/>
                </a:cubicBezTo>
                <a:cubicBezTo>
                  <a:pt x="3641795" y="2785803"/>
                  <a:pt x="3610560" y="2782384"/>
                  <a:pt x="3579360" y="2778596"/>
                </a:cubicBezTo>
                <a:cubicBezTo>
                  <a:pt x="3189977" y="2730987"/>
                  <a:pt x="2781052" y="2602100"/>
                  <a:pt x="2489040" y="2277753"/>
                </a:cubicBezTo>
                <a:cubicBezTo>
                  <a:pt x="2011166" y="1747011"/>
                  <a:pt x="1970606" y="843171"/>
                  <a:pt x="1474252" y="336153"/>
                </a:cubicBezTo>
                <a:cubicBezTo>
                  <a:pt x="1274983" y="132599"/>
                  <a:pt x="1055520" y="25827"/>
                  <a:pt x="833383" y="4165"/>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flipH="1">
            <a:off x="-1643132" y="-4465080"/>
            <a:ext cx="7043344" cy="6904271"/>
          </a:xfrm>
          <a:custGeom>
            <a:avLst/>
            <a:gdLst>
              <a:gd name="connsiteX0" fmla="*/ 506945 w 7043344"/>
              <a:gd name="connsiteY0" fmla="*/ 869623 h 6904271"/>
              <a:gd name="connsiteX1" fmla="*/ 192751 w 7043344"/>
              <a:gd name="connsiteY1" fmla="*/ 2371169 h 6904271"/>
              <a:gd name="connsiteX2" fmla="*/ 2670 w 7043344"/>
              <a:gd name="connsiteY2" fmla="*/ 3997618 h 6904271"/>
              <a:gd name="connsiteX3" fmla="*/ 483905 w 7043344"/>
              <a:gd name="connsiteY3" fmla="*/ 5410128 h 6904271"/>
              <a:gd name="connsiteX4" fmla="*/ 2018156 w 7043344"/>
              <a:gd name="connsiteY4" fmla="*/ 5836879 h 6904271"/>
              <a:gd name="connsiteX5" fmla="*/ 3190865 w 7043344"/>
              <a:gd name="connsiteY5" fmla="*/ 5897150 h 6904271"/>
              <a:gd name="connsiteX6" fmla="*/ 4398305 w 7043344"/>
              <a:gd name="connsiteY6" fmla="*/ 6763207 h 6904271"/>
              <a:gd name="connsiteX7" fmla="*/ 6024854 w 7043344"/>
              <a:gd name="connsiteY7" fmla="*/ 6546566 h 6904271"/>
              <a:gd name="connsiteX8" fmla="*/ 7043345 w 7043344"/>
              <a:gd name="connsiteY8" fmla="*/ 5190909 h 6904271"/>
              <a:gd name="connsiteX9" fmla="*/ 3842259 w 7043344"/>
              <a:gd name="connsiteY9" fmla="*/ 0 h 690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3344" h="6904271">
                <a:moveTo>
                  <a:pt x="506945" y="869623"/>
                </a:moveTo>
                <a:cubicBezTo>
                  <a:pt x="59174" y="1124907"/>
                  <a:pt x="254670" y="2144986"/>
                  <a:pt x="192751" y="2371169"/>
                </a:cubicBezTo>
                <a:cubicBezTo>
                  <a:pt x="49985" y="2892840"/>
                  <a:pt x="-14335" y="3443115"/>
                  <a:pt x="2670" y="3997618"/>
                </a:cubicBezTo>
                <a:cubicBezTo>
                  <a:pt x="18065" y="4498745"/>
                  <a:pt x="120785" y="5046364"/>
                  <a:pt x="483905" y="5410128"/>
                </a:cubicBezTo>
                <a:cubicBezTo>
                  <a:pt x="885013" y="5811988"/>
                  <a:pt x="1485905" y="5874415"/>
                  <a:pt x="2018156" y="5836879"/>
                </a:cubicBezTo>
                <a:cubicBezTo>
                  <a:pt x="2408705" y="5809337"/>
                  <a:pt x="2814031" y="5744438"/>
                  <a:pt x="3190865" y="5897150"/>
                </a:cubicBezTo>
                <a:cubicBezTo>
                  <a:pt x="3644294" y="6080921"/>
                  <a:pt x="3958488" y="6541811"/>
                  <a:pt x="4398305" y="6763207"/>
                </a:cubicBezTo>
                <a:cubicBezTo>
                  <a:pt x="4937003" y="7034383"/>
                  <a:pt x="5575437" y="6888641"/>
                  <a:pt x="6024854" y="6546566"/>
                </a:cubicBezTo>
                <a:cubicBezTo>
                  <a:pt x="6474271" y="6204490"/>
                  <a:pt x="6770911" y="5696095"/>
                  <a:pt x="7043345" y="5190909"/>
                </a:cubicBezTo>
                <a:lnTo>
                  <a:pt x="3842259" y="0"/>
                </a:lnTo>
                <a:close/>
              </a:path>
            </a:pathLst>
          </a:custGeom>
          <a:solidFill>
            <a:srgbClr val="F7B048"/>
          </a:solidFill>
          <a:ln w="3429" cap="flat">
            <a:noFill/>
            <a:prstDash val="solid"/>
            <a:miter/>
          </a:ln>
        </p:spPr>
        <p:txBody>
          <a:bodyPr rtlCol="0" anchor="ctr"/>
          <a:lstStyle/>
          <a:p>
            <a:endParaRPr lang="zh-CN" altLang="en-US"/>
          </a:p>
        </p:txBody>
      </p:sp>
      <p:sp>
        <p:nvSpPr>
          <p:cNvPr id="12" name="任意多边形: 形状 11"/>
          <p:cNvSpPr/>
          <p:nvPr/>
        </p:nvSpPr>
        <p:spPr>
          <a:xfrm flipH="1">
            <a:off x="7547000" y="1416493"/>
            <a:ext cx="7042431" cy="6905043"/>
          </a:xfrm>
          <a:custGeom>
            <a:avLst/>
            <a:gdLst>
              <a:gd name="connsiteX0" fmla="*/ 6533445 w 7042431"/>
              <a:gd name="connsiteY0" fmla="*/ 6037752 h 6905043"/>
              <a:gd name="connsiteX1" fmla="*/ 6848668 w 7042431"/>
              <a:gd name="connsiteY1" fmla="*/ 4536415 h 6905043"/>
              <a:gd name="connsiteX2" fmla="*/ 7039879 w 7042431"/>
              <a:gd name="connsiteY2" fmla="*/ 2910107 h 6905043"/>
              <a:gd name="connsiteX3" fmla="*/ 6559639 w 7042431"/>
              <a:gd name="connsiteY3" fmla="*/ 1497261 h 6905043"/>
              <a:gd name="connsiteX4" fmla="*/ 5025662 w 7042431"/>
              <a:gd name="connsiteY4" fmla="*/ 1069454 h 6905043"/>
              <a:gd name="connsiteX5" fmla="*/ 3852988 w 7042431"/>
              <a:gd name="connsiteY5" fmla="*/ 1008370 h 6905043"/>
              <a:gd name="connsiteX6" fmla="*/ 2646130 w 7042431"/>
              <a:gd name="connsiteY6" fmla="*/ 141480 h 6905043"/>
              <a:gd name="connsiteX7" fmla="*/ 1019441 w 7042431"/>
              <a:gd name="connsiteY7" fmla="*/ 357000 h 6905043"/>
              <a:gd name="connsiteX8" fmla="*/ 0 w 7042431"/>
              <a:gd name="connsiteY8" fmla="*/ 1711944 h 6905043"/>
              <a:gd name="connsiteX9" fmla="*/ 3197520 w 7042431"/>
              <a:gd name="connsiteY9" fmla="*/ 6905044 h 69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42431" h="6905043">
                <a:moveTo>
                  <a:pt x="6533445" y="6037752"/>
                </a:moveTo>
                <a:cubicBezTo>
                  <a:pt x="6981388" y="5782769"/>
                  <a:pt x="6786610" y="4762564"/>
                  <a:pt x="6848668" y="4536415"/>
                </a:cubicBezTo>
                <a:cubicBezTo>
                  <a:pt x="6991810" y="4014861"/>
                  <a:pt x="7056508" y="3464609"/>
                  <a:pt x="7039879" y="2910107"/>
                </a:cubicBezTo>
                <a:cubicBezTo>
                  <a:pt x="7024828" y="2408952"/>
                  <a:pt x="6922485" y="1861275"/>
                  <a:pt x="6559639" y="1497261"/>
                </a:cubicBezTo>
                <a:cubicBezTo>
                  <a:pt x="6158770" y="1095123"/>
                  <a:pt x="5557948" y="1032278"/>
                  <a:pt x="5025662" y="1069454"/>
                </a:cubicBezTo>
                <a:cubicBezTo>
                  <a:pt x="4635093" y="1096725"/>
                  <a:pt x="4229712" y="1161339"/>
                  <a:pt x="3852988" y="1008370"/>
                </a:cubicBezTo>
                <a:cubicBezTo>
                  <a:pt x="3399686" y="824301"/>
                  <a:pt x="3085807" y="363182"/>
                  <a:pt x="2646130" y="141480"/>
                </a:cubicBezTo>
                <a:cubicBezTo>
                  <a:pt x="2107622" y="-130063"/>
                  <a:pt x="1469102" y="15237"/>
                  <a:pt x="1019441" y="357000"/>
                </a:cubicBezTo>
                <a:cubicBezTo>
                  <a:pt x="569781" y="698763"/>
                  <a:pt x="272794" y="1206943"/>
                  <a:pt x="0" y="1711944"/>
                </a:cubicBezTo>
                <a:lnTo>
                  <a:pt x="3197520" y="6905044"/>
                </a:lnTo>
                <a:close/>
              </a:path>
            </a:pathLst>
          </a:custGeom>
          <a:solidFill>
            <a:srgbClr val="F7B048"/>
          </a:solidFill>
          <a:ln w="3429" cap="flat">
            <a:noFill/>
            <a:prstDash val="solid"/>
            <a:miter/>
          </a:ln>
        </p:spPr>
        <p:txBody>
          <a:bodyPr rtlCol="0" anchor="ctr"/>
          <a:lstStyle/>
          <a:p>
            <a:endParaRPr lang="zh-CN" altLang="en-US"/>
          </a:p>
        </p:txBody>
      </p:sp>
      <p:sp>
        <p:nvSpPr>
          <p:cNvPr id="13" name="任意多边形: 形状 12"/>
          <p:cNvSpPr/>
          <p:nvPr/>
        </p:nvSpPr>
        <p:spPr>
          <a:xfrm flipH="1">
            <a:off x="6930627" y="-4629206"/>
            <a:ext cx="7957669" cy="5519479"/>
          </a:xfrm>
          <a:custGeom>
            <a:avLst/>
            <a:gdLst>
              <a:gd name="connsiteX0" fmla="*/ 531771 w 7957669"/>
              <a:gd name="connsiteY0" fmla="*/ 5441541 h 5519479"/>
              <a:gd name="connsiteX1" fmla="*/ 0 w 7957669"/>
              <a:gd name="connsiteY1" fmla="*/ 4859997 h 5519479"/>
              <a:gd name="connsiteX2" fmla="*/ 266904 w 7957669"/>
              <a:gd name="connsiteY2" fmla="*/ 4217702 h 5519479"/>
              <a:gd name="connsiteX3" fmla="*/ 1766390 w 7957669"/>
              <a:gd name="connsiteY3" fmla="*/ 4127798 h 5519479"/>
              <a:gd name="connsiteX4" fmla="*/ 2448734 w 7957669"/>
              <a:gd name="connsiteY4" fmla="*/ 3313564 h 5519479"/>
              <a:gd name="connsiteX5" fmla="*/ 3644650 w 7957669"/>
              <a:gd name="connsiteY5" fmla="*/ 2878927 h 5519479"/>
              <a:gd name="connsiteX6" fmla="*/ 4888012 w 7957669"/>
              <a:gd name="connsiteY6" fmla="*/ 2718309 h 5519479"/>
              <a:gd name="connsiteX7" fmla="*/ 7355682 w 7957669"/>
              <a:gd name="connsiteY7" fmla="*/ 0 h 5519479"/>
              <a:gd name="connsiteX8" fmla="*/ 7957670 w 7957669"/>
              <a:gd name="connsiteY8" fmla="*/ 4165687 h 5519479"/>
              <a:gd name="connsiteX9" fmla="*/ 5362344 w 7957669"/>
              <a:gd name="connsiteY9" fmla="*/ 4852382 h 5519479"/>
              <a:gd name="connsiteX10" fmla="*/ 5009918 w 7957669"/>
              <a:gd name="connsiteY10" fmla="*/ 4719974 h 5519479"/>
              <a:gd name="connsiteX11" fmla="*/ 4692425 w 7957669"/>
              <a:gd name="connsiteY11" fmla="*/ 4568524 h 5519479"/>
              <a:gd name="connsiteX12" fmla="*/ 4374737 w 7957669"/>
              <a:gd name="connsiteY12" fmla="*/ 4416981 h 5519479"/>
              <a:gd name="connsiteX13" fmla="*/ 4288183 w 7957669"/>
              <a:gd name="connsiteY13" fmla="*/ 4379764 h 5519479"/>
              <a:gd name="connsiteX14" fmla="*/ 3092585 w 7957669"/>
              <a:gd name="connsiteY14" fmla="*/ 4278511 h 5519479"/>
              <a:gd name="connsiteX15" fmla="*/ 1253037 w 7957669"/>
              <a:gd name="connsiteY15" fmla="*/ 5468329 h 5519479"/>
              <a:gd name="connsiteX16" fmla="*/ 531771 w 7957669"/>
              <a:gd name="connsiteY16" fmla="*/ 5441541 h 55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7669" h="5519479">
                <a:moveTo>
                  <a:pt x="531771" y="5441541"/>
                </a:moveTo>
                <a:cubicBezTo>
                  <a:pt x="297624" y="5337577"/>
                  <a:pt x="115646" y="5134286"/>
                  <a:pt x="0" y="4859997"/>
                </a:cubicBezTo>
                <a:lnTo>
                  <a:pt x="266904" y="4217702"/>
                </a:lnTo>
                <a:cubicBezTo>
                  <a:pt x="741333" y="4364332"/>
                  <a:pt x="1320617" y="4480711"/>
                  <a:pt x="1766390" y="4127798"/>
                </a:cubicBezTo>
                <a:cubicBezTo>
                  <a:pt x="2044080" y="3907958"/>
                  <a:pt x="2190950" y="3558360"/>
                  <a:pt x="2448734" y="3313564"/>
                </a:cubicBezTo>
                <a:cubicBezTo>
                  <a:pt x="2776560" y="3002250"/>
                  <a:pt x="3230064" y="2907504"/>
                  <a:pt x="3644650" y="2878927"/>
                </a:cubicBezTo>
                <a:cubicBezTo>
                  <a:pt x="4059237" y="2850350"/>
                  <a:pt x="4458271" y="2787216"/>
                  <a:pt x="4888012" y="2718309"/>
                </a:cubicBezTo>
                <a:cubicBezTo>
                  <a:pt x="5963236" y="2545900"/>
                  <a:pt x="7332436" y="674640"/>
                  <a:pt x="7355682" y="0"/>
                </a:cubicBezTo>
                <a:lnTo>
                  <a:pt x="7957670" y="4165687"/>
                </a:lnTo>
                <a:cubicBezTo>
                  <a:pt x="7220150" y="4823308"/>
                  <a:pt x="6189144" y="5096092"/>
                  <a:pt x="5362344" y="4852382"/>
                </a:cubicBezTo>
                <a:cubicBezTo>
                  <a:pt x="5240699" y="4816526"/>
                  <a:pt x="5124093" y="4770673"/>
                  <a:pt x="5009918" y="4719974"/>
                </a:cubicBezTo>
                <a:cubicBezTo>
                  <a:pt x="4902676" y="4672348"/>
                  <a:pt x="4797576" y="4620446"/>
                  <a:pt x="4692425" y="4568524"/>
                </a:cubicBezTo>
                <a:cubicBezTo>
                  <a:pt x="4587275" y="4516602"/>
                  <a:pt x="4482124" y="4464676"/>
                  <a:pt x="4374737" y="4416981"/>
                </a:cubicBezTo>
                <a:cubicBezTo>
                  <a:pt x="4346051" y="4404243"/>
                  <a:pt x="4317199" y="4391837"/>
                  <a:pt x="4288183" y="4379764"/>
                </a:cubicBezTo>
                <a:cubicBezTo>
                  <a:pt x="3925869" y="4229383"/>
                  <a:pt x="3506500" y="4140107"/>
                  <a:pt x="3092585" y="4278511"/>
                </a:cubicBezTo>
                <a:cubicBezTo>
                  <a:pt x="2415278" y="4505010"/>
                  <a:pt x="1934753" y="5271601"/>
                  <a:pt x="1253037" y="5468329"/>
                </a:cubicBezTo>
                <a:cubicBezTo>
                  <a:pt x="979344" y="5547302"/>
                  <a:pt x="735754" y="5532100"/>
                  <a:pt x="531771" y="54415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4" name="任意多边形: 形状 13"/>
          <p:cNvSpPr/>
          <p:nvPr/>
        </p:nvSpPr>
        <p:spPr>
          <a:xfrm flipH="1">
            <a:off x="481244" y="5248980"/>
            <a:ext cx="9659095" cy="5501047"/>
          </a:xfrm>
          <a:custGeom>
            <a:avLst/>
            <a:gdLst>
              <a:gd name="connsiteX0" fmla="*/ 9659095 w 9659095"/>
              <a:gd name="connsiteY0" fmla="*/ 1912225 h 5501047"/>
              <a:gd name="connsiteX1" fmla="*/ 6618775 w 9659095"/>
              <a:gd name="connsiteY1" fmla="*/ 980065 h 5501047"/>
              <a:gd name="connsiteX2" fmla="*/ 5262090 w 9659095"/>
              <a:gd name="connsiteY2" fmla="*/ 1497642 h 5501047"/>
              <a:gd name="connsiteX3" fmla="*/ 3807244 w 9659095"/>
              <a:gd name="connsiteY3" fmla="*/ 1566659 h 5501047"/>
              <a:gd name="connsiteX4" fmla="*/ 1743655 w 9659095"/>
              <a:gd name="connsiteY4" fmla="*/ 66728 h 5501047"/>
              <a:gd name="connsiteX5" fmla="*/ 0 w 9659095"/>
              <a:gd name="connsiteY5" fmla="*/ 823722 h 5501047"/>
              <a:gd name="connsiteX6" fmla="*/ 499495 w 9659095"/>
              <a:gd name="connsiteY6" fmla="*/ 1457390 h 5501047"/>
              <a:gd name="connsiteX7" fmla="*/ 2188478 w 9659095"/>
              <a:gd name="connsiteY7" fmla="*/ 1689093 h 5501047"/>
              <a:gd name="connsiteX8" fmla="*/ 2905461 w 9659095"/>
              <a:gd name="connsiteY8" fmla="*/ 2690579 h 5501047"/>
              <a:gd name="connsiteX9" fmla="*/ 4291083 w 9659095"/>
              <a:gd name="connsiteY9" fmla="*/ 3261265 h 5501047"/>
              <a:gd name="connsiteX10" fmla="*/ 5769484 w 9659095"/>
              <a:gd name="connsiteY10" fmla="*/ 3506853 h 5501047"/>
              <a:gd name="connsiteX11" fmla="*/ 7018273 w 9659095"/>
              <a:gd name="connsiteY11" fmla="*/ 5501048 h 55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59095" h="5501047">
                <a:moveTo>
                  <a:pt x="9659095" y="1912225"/>
                </a:moveTo>
                <a:cubicBezTo>
                  <a:pt x="8855198" y="1095265"/>
                  <a:pt x="7647450" y="724979"/>
                  <a:pt x="6618775" y="980065"/>
                </a:cubicBezTo>
                <a:cubicBezTo>
                  <a:pt x="6145118" y="1097493"/>
                  <a:pt x="5718535" y="1333859"/>
                  <a:pt x="5262090" y="1497642"/>
                </a:cubicBezTo>
                <a:cubicBezTo>
                  <a:pt x="4805644" y="1661425"/>
                  <a:pt x="4288376" y="1749813"/>
                  <a:pt x="3807244" y="1566659"/>
                </a:cubicBezTo>
                <a:cubicBezTo>
                  <a:pt x="3019941" y="1267002"/>
                  <a:pt x="2540112" y="331105"/>
                  <a:pt x="1743655" y="66728"/>
                </a:cubicBezTo>
                <a:cubicBezTo>
                  <a:pt x="1056809" y="-161238"/>
                  <a:pt x="327655" y="220430"/>
                  <a:pt x="0" y="823722"/>
                </a:cubicBezTo>
                <a:lnTo>
                  <a:pt x="499495" y="1457390"/>
                </a:lnTo>
                <a:cubicBezTo>
                  <a:pt x="1090649" y="1302933"/>
                  <a:pt x="1696786" y="1248522"/>
                  <a:pt x="2188478" y="1689093"/>
                </a:cubicBezTo>
                <a:cubicBezTo>
                  <a:pt x="2494752" y="1963585"/>
                  <a:pt x="2626444" y="2387219"/>
                  <a:pt x="2905461" y="2690579"/>
                </a:cubicBezTo>
                <a:cubicBezTo>
                  <a:pt x="3260318" y="3076397"/>
                  <a:pt x="3794867" y="3209185"/>
                  <a:pt x="4291083" y="3261265"/>
                </a:cubicBezTo>
                <a:cubicBezTo>
                  <a:pt x="4787301" y="3313345"/>
                  <a:pt x="5296546" y="3309574"/>
                  <a:pt x="5769484" y="3506853"/>
                </a:cubicBezTo>
                <a:cubicBezTo>
                  <a:pt x="6533678" y="3825607"/>
                  <a:pt x="7077929" y="4694785"/>
                  <a:pt x="7018273" y="5501048"/>
                </a:cubicBezTo>
              </a:path>
            </a:pathLst>
          </a:custGeom>
          <a:solidFill>
            <a:srgbClr val="E15834"/>
          </a:solidFill>
          <a:ln w="3429" cap="flat">
            <a:noFill/>
            <a:prstDash val="solid"/>
            <a:miter/>
          </a:ln>
        </p:spPr>
        <p:txBody>
          <a:bodyPr rtlCol="0" anchor="ctr"/>
          <a:lstStyle/>
          <a:p>
            <a:endParaRPr lang="zh-CN" altLang="en-US"/>
          </a:p>
        </p:txBody>
      </p:sp>
      <p:sp>
        <p:nvSpPr>
          <p:cNvPr id="15" name="任意多边形: 形状 14"/>
          <p:cNvSpPr/>
          <p:nvPr/>
        </p:nvSpPr>
        <p:spPr>
          <a:xfrm flipH="1">
            <a:off x="1209645" y="689845"/>
            <a:ext cx="1502472" cy="2107609"/>
          </a:xfrm>
          <a:custGeom>
            <a:avLst/>
            <a:gdLst>
              <a:gd name="connsiteX0" fmla="*/ 1499421 w 1502472"/>
              <a:gd name="connsiteY0" fmla="*/ 752657 h 2107609"/>
              <a:gd name="connsiteX1" fmla="*/ 1494210 w 1502472"/>
              <a:gd name="connsiteY1" fmla="*/ 754752 h 2107609"/>
              <a:gd name="connsiteX2" fmla="*/ 1494312 w 1502472"/>
              <a:gd name="connsiteY2" fmla="*/ 754323 h 2107609"/>
              <a:gd name="connsiteX3" fmla="*/ 1493352 w 1502472"/>
              <a:gd name="connsiteY3" fmla="*/ 754392 h 2107609"/>
              <a:gd name="connsiteX4" fmla="*/ 1491296 w 1502472"/>
              <a:gd name="connsiteY4" fmla="*/ 754193 h 2107609"/>
              <a:gd name="connsiteX5" fmla="*/ 1489273 w 1502472"/>
              <a:gd name="connsiteY5" fmla="*/ 753991 h 2107609"/>
              <a:gd name="connsiteX6" fmla="*/ 1484781 w 1502472"/>
              <a:gd name="connsiteY6" fmla="*/ 755524 h 2107609"/>
              <a:gd name="connsiteX7" fmla="*/ 1485501 w 1502472"/>
              <a:gd name="connsiteY7" fmla="*/ 757601 h 2107609"/>
              <a:gd name="connsiteX8" fmla="*/ 1479981 w 1502472"/>
              <a:gd name="connsiteY8" fmla="*/ 759843 h 2107609"/>
              <a:gd name="connsiteX9" fmla="*/ 1483992 w 1502472"/>
              <a:gd name="connsiteY9" fmla="*/ 764565 h 2107609"/>
              <a:gd name="connsiteX10" fmla="*/ 1487936 w 1502472"/>
              <a:gd name="connsiteY10" fmla="*/ 765456 h 2107609"/>
              <a:gd name="connsiteX11" fmla="*/ 1492667 w 1502472"/>
              <a:gd name="connsiteY11" fmla="*/ 764462 h 2107609"/>
              <a:gd name="connsiteX12" fmla="*/ 1490301 w 1502472"/>
              <a:gd name="connsiteY12" fmla="*/ 759202 h 2107609"/>
              <a:gd name="connsiteX13" fmla="*/ 1490781 w 1502472"/>
              <a:gd name="connsiteY13" fmla="*/ 758901 h 2107609"/>
              <a:gd name="connsiteX14" fmla="*/ 1492667 w 1502472"/>
              <a:gd name="connsiteY14" fmla="*/ 764462 h 2107609"/>
              <a:gd name="connsiteX15" fmla="*/ 1499421 w 1502472"/>
              <a:gd name="connsiteY15" fmla="*/ 752657 h 2107609"/>
              <a:gd name="connsiteX16" fmla="*/ 881969 w 1502472"/>
              <a:gd name="connsiteY16" fmla="*/ 589286 h 2107609"/>
              <a:gd name="connsiteX17" fmla="*/ 877718 w 1502472"/>
              <a:gd name="connsiteY17" fmla="*/ 590157 h 2107609"/>
              <a:gd name="connsiteX18" fmla="*/ 877718 w 1502472"/>
              <a:gd name="connsiteY18" fmla="*/ 590157 h 2107609"/>
              <a:gd name="connsiteX19" fmla="*/ 873021 w 1502472"/>
              <a:gd name="connsiteY19" fmla="*/ 593811 h 2107609"/>
              <a:gd name="connsiteX20" fmla="*/ 871650 w 1502472"/>
              <a:gd name="connsiteY20" fmla="*/ 602517 h 2107609"/>
              <a:gd name="connsiteX21" fmla="*/ 877787 w 1502472"/>
              <a:gd name="connsiteY21" fmla="*/ 600038 h 2107609"/>
              <a:gd name="connsiteX22" fmla="*/ 877718 w 1502472"/>
              <a:gd name="connsiteY22" fmla="*/ 600675 h 2107609"/>
              <a:gd name="connsiteX23" fmla="*/ 878987 w 1502472"/>
              <a:gd name="connsiteY23" fmla="*/ 600439 h 2107609"/>
              <a:gd name="connsiteX24" fmla="*/ 880838 w 1502472"/>
              <a:gd name="connsiteY24" fmla="*/ 600819 h 2107609"/>
              <a:gd name="connsiteX25" fmla="*/ 882656 w 1502472"/>
              <a:gd name="connsiteY25" fmla="*/ 601193 h 2107609"/>
              <a:gd name="connsiteX26" fmla="*/ 885021 w 1502472"/>
              <a:gd name="connsiteY26" fmla="*/ 600401 h 2107609"/>
              <a:gd name="connsiteX27" fmla="*/ 884473 w 1502472"/>
              <a:gd name="connsiteY27" fmla="*/ 598155 h 2107609"/>
              <a:gd name="connsiteX28" fmla="*/ 890781 w 1502472"/>
              <a:gd name="connsiteY28" fmla="*/ 595608 h 2107609"/>
              <a:gd name="connsiteX29" fmla="*/ 881969 w 1502472"/>
              <a:gd name="connsiteY29" fmla="*/ 589286 h 2107609"/>
              <a:gd name="connsiteX30" fmla="*/ 1417821 w 1502472"/>
              <a:gd name="connsiteY30" fmla="*/ 1688829 h 2107609"/>
              <a:gd name="connsiteX31" fmla="*/ 1409593 w 1502472"/>
              <a:gd name="connsiteY31" fmla="*/ 1691266 h 2107609"/>
              <a:gd name="connsiteX32" fmla="*/ 1407193 w 1502472"/>
              <a:gd name="connsiteY32" fmla="*/ 1698363 h 2107609"/>
              <a:gd name="connsiteX33" fmla="*/ 1409627 w 1502472"/>
              <a:gd name="connsiteY33" fmla="*/ 1705529 h 2107609"/>
              <a:gd name="connsiteX34" fmla="*/ 1417684 w 1502472"/>
              <a:gd name="connsiteY34" fmla="*/ 1708162 h 2107609"/>
              <a:gd name="connsiteX35" fmla="*/ 1424301 w 1502472"/>
              <a:gd name="connsiteY35" fmla="*/ 1704374 h 2107609"/>
              <a:gd name="connsiteX36" fmla="*/ 1431569 w 1502472"/>
              <a:gd name="connsiteY36" fmla="*/ 1698384 h 2107609"/>
              <a:gd name="connsiteX37" fmla="*/ 1426324 w 1502472"/>
              <a:gd name="connsiteY37" fmla="*/ 1690090 h 2107609"/>
              <a:gd name="connsiteX38" fmla="*/ 1423032 w 1502472"/>
              <a:gd name="connsiteY38" fmla="*/ 1689617 h 2107609"/>
              <a:gd name="connsiteX39" fmla="*/ 1417821 w 1502472"/>
              <a:gd name="connsiteY39" fmla="*/ 1688829 h 2107609"/>
              <a:gd name="connsiteX40" fmla="*/ 713833 w 1502472"/>
              <a:gd name="connsiteY40" fmla="*/ 2087359 h 2107609"/>
              <a:gd name="connsiteX41" fmla="*/ 702895 w 1502472"/>
              <a:gd name="connsiteY41" fmla="*/ 2102565 h 2107609"/>
              <a:gd name="connsiteX42" fmla="*/ 705844 w 1502472"/>
              <a:gd name="connsiteY42" fmla="*/ 2106563 h 2107609"/>
              <a:gd name="connsiteX43" fmla="*/ 711844 w 1502472"/>
              <a:gd name="connsiteY43" fmla="*/ 2107591 h 2107609"/>
              <a:gd name="connsiteX44" fmla="*/ 721376 w 1502472"/>
              <a:gd name="connsiteY44" fmla="*/ 2104557 h 2107609"/>
              <a:gd name="connsiteX45" fmla="*/ 724016 w 1502472"/>
              <a:gd name="connsiteY45" fmla="*/ 2095488 h 2107609"/>
              <a:gd name="connsiteX46" fmla="*/ 718461 w 1502472"/>
              <a:gd name="connsiteY46" fmla="*/ 2091154 h 2107609"/>
              <a:gd name="connsiteX47" fmla="*/ 720244 w 1502472"/>
              <a:gd name="connsiteY47" fmla="*/ 2091665 h 2107609"/>
              <a:gd name="connsiteX48" fmla="*/ 713833 w 1502472"/>
              <a:gd name="connsiteY48" fmla="*/ 2087345 h 2107609"/>
              <a:gd name="connsiteX49" fmla="*/ 674233 w 1502472"/>
              <a:gd name="connsiteY49" fmla="*/ 1699468 h 2107609"/>
              <a:gd name="connsiteX50" fmla="*/ 672312 w 1502472"/>
              <a:gd name="connsiteY50" fmla="*/ 1699601 h 2107609"/>
              <a:gd name="connsiteX51" fmla="*/ 669398 w 1502472"/>
              <a:gd name="connsiteY51" fmla="*/ 1700884 h 2107609"/>
              <a:gd name="connsiteX52" fmla="*/ 665284 w 1502472"/>
              <a:gd name="connsiteY52" fmla="*/ 1704240 h 2107609"/>
              <a:gd name="connsiteX53" fmla="*/ 663261 w 1502472"/>
              <a:gd name="connsiteY53" fmla="*/ 1706935 h 2107609"/>
              <a:gd name="connsiteX54" fmla="*/ 662850 w 1502472"/>
              <a:gd name="connsiteY54" fmla="*/ 1720468 h 2107609"/>
              <a:gd name="connsiteX55" fmla="*/ 677181 w 1502472"/>
              <a:gd name="connsiteY55" fmla="*/ 1732961 h 2107609"/>
              <a:gd name="connsiteX56" fmla="*/ 683249 w 1502472"/>
              <a:gd name="connsiteY56" fmla="*/ 1730307 h 2107609"/>
              <a:gd name="connsiteX57" fmla="*/ 688873 w 1502472"/>
              <a:gd name="connsiteY57" fmla="*/ 1722014 h 2107609"/>
              <a:gd name="connsiteX58" fmla="*/ 689387 w 1502472"/>
              <a:gd name="connsiteY58" fmla="*/ 1714845 h 2107609"/>
              <a:gd name="connsiteX59" fmla="*/ 688495 w 1502472"/>
              <a:gd name="connsiteY59" fmla="*/ 1712239 h 2107609"/>
              <a:gd name="connsiteX60" fmla="*/ 674233 w 1502472"/>
              <a:gd name="connsiteY60" fmla="*/ 1699468 h 2107609"/>
              <a:gd name="connsiteX61" fmla="*/ 949238 w 1502472"/>
              <a:gd name="connsiteY61" fmla="*/ 1792227 h 2107609"/>
              <a:gd name="connsiteX62" fmla="*/ 947318 w 1502472"/>
              <a:gd name="connsiteY62" fmla="*/ 1792488 h 2107609"/>
              <a:gd name="connsiteX63" fmla="*/ 945535 w 1502472"/>
              <a:gd name="connsiteY63" fmla="*/ 1795992 h 2107609"/>
              <a:gd name="connsiteX64" fmla="*/ 946324 w 1502472"/>
              <a:gd name="connsiteY64" fmla="*/ 1795649 h 2107609"/>
              <a:gd name="connsiteX65" fmla="*/ 942381 w 1502472"/>
              <a:gd name="connsiteY65" fmla="*/ 1803878 h 2107609"/>
              <a:gd name="connsiteX66" fmla="*/ 948656 w 1502472"/>
              <a:gd name="connsiteY66" fmla="*/ 1810660 h 2107609"/>
              <a:gd name="connsiteX67" fmla="*/ 950747 w 1502472"/>
              <a:gd name="connsiteY67" fmla="*/ 1811002 h 2107609"/>
              <a:gd name="connsiteX68" fmla="*/ 955924 w 1502472"/>
              <a:gd name="connsiteY68" fmla="*/ 1809151 h 2107609"/>
              <a:gd name="connsiteX69" fmla="*/ 957810 w 1502472"/>
              <a:gd name="connsiteY69" fmla="*/ 1801625 h 2107609"/>
              <a:gd name="connsiteX70" fmla="*/ 957158 w 1502472"/>
              <a:gd name="connsiteY70" fmla="*/ 1800004 h 2107609"/>
              <a:gd name="connsiteX71" fmla="*/ 949238 w 1502472"/>
              <a:gd name="connsiteY71" fmla="*/ 1792234 h 2107609"/>
              <a:gd name="connsiteX72" fmla="*/ 1213650 w 1502472"/>
              <a:gd name="connsiteY72" fmla="*/ 1987663 h 2107609"/>
              <a:gd name="connsiteX73" fmla="*/ 1209432 w 1502472"/>
              <a:gd name="connsiteY73" fmla="*/ 1987687 h 2107609"/>
              <a:gd name="connsiteX74" fmla="*/ 1203501 w 1502472"/>
              <a:gd name="connsiteY74" fmla="*/ 1995768 h 2107609"/>
              <a:gd name="connsiteX75" fmla="*/ 1207958 w 1502472"/>
              <a:gd name="connsiteY75" fmla="*/ 2002522 h 2107609"/>
              <a:gd name="connsiteX76" fmla="*/ 1212826 w 1502472"/>
              <a:gd name="connsiteY76" fmla="*/ 2008303 h 2107609"/>
              <a:gd name="connsiteX77" fmla="*/ 1220850 w 1502472"/>
              <a:gd name="connsiteY77" fmla="*/ 2002101 h 2107609"/>
              <a:gd name="connsiteX78" fmla="*/ 1221021 w 1502472"/>
              <a:gd name="connsiteY78" fmla="*/ 1992134 h 2107609"/>
              <a:gd name="connsiteX79" fmla="*/ 1220404 w 1502472"/>
              <a:gd name="connsiteY79" fmla="*/ 1990594 h 2107609"/>
              <a:gd name="connsiteX80" fmla="*/ 1213650 w 1502472"/>
              <a:gd name="connsiteY80" fmla="*/ 1987663 h 2107609"/>
              <a:gd name="connsiteX81" fmla="*/ 302987 w 1502472"/>
              <a:gd name="connsiteY81" fmla="*/ 1879443 h 2107609"/>
              <a:gd name="connsiteX82" fmla="*/ 300861 w 1502472"/>
              <a:gd name="connsiteY82" fmla="*/ 1879605 h 2107609"/>
              <a:gd name="connsiteX83" fmla="*/ 296301 w 1502472"/>
              <a:gd name="connsiteY83" fmla="*/ 1885433 h 2107609"/>
              <a:gd name="connsiteX84" fmla="*/ 295821 w 1502472"/>
              <a:gd name="connsiteY84" fmla="*/ 1889990 h 2107609"/>
              <a:gd name="connsiteX85" fmla="*/ 295135 w 1502472"/>
              <a:gd name="connsiteY85" fmla="*/ 1896576 h 2107609"/>
              <a:gd name="connsiteX86" fmla="*/ 301581 w 1502472"/>
              <a:gd name="connsiteY86" fmla="*/ 1902199 h 2107609"/>
              <a:gd name="connsiteX87" fmla="*/ 310976 w 1502472"/>
              <a:gd name="connsiteY87" fmla="*/ 1894478 h 2107609"/>
              <a:gd name="connsiteX88" fmla="*/ 311833 w 1502472"/>
              <a:gd name="connsiteY88" fmla="*/ 1885474 h 2107609"/>
              <a:gd name="connsiteX89" fmla="*/ 302987 w 1502472"/>
              <a:gd name="connsiteY89" fmla="*/ 1879454 h 2107609"/>
              <a:gd name="connsiteX90" fmla="*/ 531672 w 1502472"/>
              <a:gd name="connsiteY90" fmla="*/ 1909920 h 2107609"/>
              <a:gd name="connsiteX91" fmla="*/ 523547 w 1502472"/>
              <a:gd name="connsiteY91" fmla="*/ 1915502 h 2107609"/>
              <a:gd name="connsiteX92" fmla="*/ 522826 w 1502472"/>
              <a:gd name="connsiteY92" fmla="*/ 1925078 h 2107609"/>
              <a:gd name="connsiteX93" fmla="*/ 534381 w 1502472"/>
              <a:gd name="connsiteY93" fmla="*/ 1931777 h 2107609"/>
              <a:gd name="connsiteX94" fmla="*/ 534998 w 1502472"/>
              <a:gd name="connsiteY94" fmla="*/ 1931592 h 2107609"/>
              <a:gd name="connsiteX95" fmla="*/ 538701 w 1502472"/>
              <a:gd name="connsiteY95" fmla="*/ 1925325 h 2107609"/>
              <a:gd name="connsiteX96" fmla="*/ 538838 w 1502472"/>
              <a:gd name="connsiteY96" fmla="*/ 1923610 h 2107609"/>
              <a:gd name="connsiteX97" fmla="*/ 538289 w 1502472"/>
              <a:gd name="connsiteY97" fmla="*/ 1915697 h 2107609"/>
              <a:gd name="connsiteX98" fmla="*/ 536884 w 1502472"/>
              <a:gd name="connsiteY98" fmla="*/ 1912577 h 2107609"/>
              <a:gd name="connsiteX99" fmla="*/ 531672 w 1502472"/>
              <a:gd name="connsiteY99" fmla="*/ 1909948 h 2107609"/>
              <a:gd name="connsiteX100" fmla="*/ 1161296 w 1502472"/>
              <a:gd name="connsiteY100" fmla="*/ 517677 h 2107609"/>
              <a:gd name="connsiteX101" fmla="*/ 1156084 w 1502472"/>
              <a:gd name="connsiteY101" fmla="*/ 524606 h 2107609"/>
              <a:gd name="connsiteX102" fmla="*/ 1155158 w 1502472"/>
              <a:gd name="connsiteY102" fmla="*/ 526275 h 2107609"/>
              <a:gd name="connsiteX103" fmla="*/ 1152793 w 1502472"/>
              <a:gd name="connsiteY103" fmla="*/ 536839 h 2107609"/>
              <a:gd name="connsiteX104" fmla="*/ 1160027 w 1502472"/>
              <a:gd name="connsiteY104" fmla="*/ 540922 h 2107609"/>
              <a:gd name="connsiteX105" fmla="*/ 1168701 w 1502472"/>
              <a:gd name="connsiteY105" fmla="*/ 522939 h 2107609"/>
              <a:gd name="connsiteX106" fmla="*/ 1161296 w 1502472"/>
              <a:gd name="connsiteY106" fmla="*/ 517677 h 2107609"/>
              <a:gd name="connsiteX107" fmla="*/ 667581 w 1502472"/>
              <a:gd name="connsiteY107" fmla="*/ 729545 h 2107609"/>
              <a:gd name="connsiteX108" fmla="*/ 655889 w 1502472"/>
              <a:gd name="connsiteY108" fmla="*/ 733961 h 2107609"/>
              <a:gd name="connsiteX109" fmla="*/ 648793 w 1502472"/>
              <a:gd name="connsiteY109" fmla="*/ 754217 h 2107609"/>
              <a:gd name="connsiteX110" fmla="*/ 652495 w 1502472"/>
              <a:gd name="connsiteY110" fmla="*/ 762103 h 2107609"/>
              <a:gd name="connsiteX111" fmla="*/ 657227 w 1502472"/>
              <a:gd name="connsiteY111" fmla="*/ 767064 h 2107609"/>
              <a:gd name="connsiteX112" fmla="*/ 661650 w 1502472"/>
              <a:gd name="connsiteY112" fmla="*/ 769971 h 2107609"/>
              <a:gd name="connsiteX113" fmla="*/ 663638 w 1502472"/>
              <a:gd name="connsiteY113" fmla="*/ 771086 h 2107609"/>
              <a:gd name="connsiteX114" fmla="*/ 679307 w 1502472"/>
              <a:gd name="connsiteY114" fmla="*/ 776229 h 2107609"/>
              <a:gd name="connsiteX115" fmla="*/ 687432 w 1502472"/>
              <a:gd name="connsiteY115" fmla="*/ 774538 h 2107609"/>
              <a:gd name="connsiteX116" fmla="*/ 700701 w 1502472"/>
              <a:gd name="connsiteY116" fmla="*/ 758949 h 2107609"/>
              <a:gd name="connsiteX117" fmla="*/ 697787 w 1502472"/>
              <a:gd name="connsiteY117" fmla="*/ 744891 h 2107609"/>
              <a:gd name="connsiteX118" fmla="*/ 692712 w 1502472"/>
              <a:gd name="connsiteY118" fmla="*/ 739330 h 2107609"/>
              <a:gd name="connsiteX119" fmla="*/ 693604 w 1502472"/>
              <a:gd name="connsiteY119" fmla="*/ 737836 h 2107609"/>
              <a:gd name="connsiteX120" fmla="*/ 678312 w 1502472"/>
              <a:gd name="connsiteY120" fmla="*/ 730145 h 2107609"/>
              <a:gd name="connsiteX121" fmla="*/ 675707 w 1502472"/>
              <a:gd name="connsiteY121" fmla="*/ 730330 h 2107609"/>
              <a:gd name="connsiteX122" fmla="*/ 675055 w 1502472"/>
              <a:gd name="connsiteY122" fmla="*/ 730841 h 2107609"/>
              <a:gd name="connsiteX123" fmla="*/ 667581 w 1502472"/>
              <a:gd name="connsiteY123" fmla="*/ 729549 h 2107609"/>
              <a:gd name="connsiteX124" fmla="*/ 1150324 w 1502472"/>
              <a:gd name="connsiteY124" fmla="*/ 857201 h 2107609"/>
              <a:gd name="connsiteX125" fmla="*/ 1146072 w 1502472"/>
              <a:gd name="connsiteY125" fmla="*/ 857253 h 2107609"/>
              <a:gd name="connsiteX126" fmla="*/ 1141718 w 1502472"/>
              <a:gd name="connsiteY126" fmla="*/ 859025 h 2107609"/>
              <a:gd name="connsiteX127" fmla="*/ 1139387 w 1502472"/>
              <a:gd name="connsiteY127" fmla="*/ 860671 h 2107609"/>
              <a:gd name="connsiteX128" fmla="*/ 1136164 w 1502472"/>
              <a:gd name="connsiteY128" fmla="*/ 864391 h 2107609"/>
              <a:gd name="connsiteX129" fmla="*/ 1134724 w 1502472"/>
              <a:gd name="connsiteY129" fmla="*/ 867065 h 2107609"/>
              <a:gd name="connsiteX130" fmla="*/ 1134656 w 1502472"/>
              <a:gd name="connsiteY130" fmla="*/ 879511 h 2107609"/>
              <a:gd name="connsiteX131" fmla="*/ 1149158 w 1502472"/>
              <a:gd name="connsiteY131" fmla="*/ 889653 h 2107609"/>
              <a:gd name="connsiteX132" fmla="*/ 1151352 w 1502472"/>
              <a:gd name="connsiteY132" fmla="*/ 889536 h 2107609"/>
              <a:gd name="connsiteX133" fmla="*/ 1155947 w 1502472"/>
              <a:gd name="connsiteY133" fmla="*/ 886587 h 2107609"/>
              <a:gd name="connsiteX134" fmla="*/ 1161501 w 1502472"/>
              <a:gd name="connsiteY134" fmla="*/ 877114 h 2107609"/>
              <a:gd name="connsiteX135" fmla="*/ 1161296 w 1502472"/>
              <a:gd name="connsiteY135" fmla="*/ 865632 h 2107609"/>
              <a:gd name="connsiteX136" fmla="*/ 1160233 w 1502472"/>
              <a:gd name="connsiteY136" fmla="*/ 863150 h 2107609"/>
              <a:gd name="connsiteX137" fmla="*/ 1156701 w 1502472"/>
              <a:gd name="connsiteY137" fmla="*/ 859687 h 2107609"/>
              <a:gd name="connsiteX138" fmla="*/ 1150324 w 1502472"/>
              <a:gd name="connsiteY138" fmla="*/ 857201 h 2107609"/>
              <a:gd name="connsiteX139" fmla="*/ 218130 w 1502472"/>
              <a:gd name="connsiteY139" fmla="*/ 845544 h 2107609"/>
              <a:gd name="connsiteX140" fmla="*/ 209010 w 1502472"/>
              <a:gd name="connsiteY140" fmla="*/ 848239 h 2107609"/>
              <a:gd name="connsiteX141" fmla="*/ 206164 w 1502472"/>
              <a:gd name="connsiteY141" fmla="*/ 852069 h 2107609"/>
              <a:gd name="connsiteX142" fmla="*/ 203936 w 1502472"/>
              <a:gd name="connsiteY142" fmla="*/ 859553 h 2107609"/>
              <a:gd name="connsiteX143" fmla="*/ 204175 w 1502472"/>
              <a:gd name="connsiteY143" fmla="*/ 864473 h 2107609"/>
              <a:gd name="connsiteX144" fmla="*/ 220976 w 1502472"/>
              <a:gd name="connsiteY144" fmla="*/ 879422 h 2107609"/>
              <a:gd name="connsiteX145" fmla="*/ 224609 w 1502472"/>
              <a:gd name="connsiteY145" fmla="*/ 878606 h 2107609"/>
              <a:gd name="connsiteX146" fmla="*/ 229889 w 1502472"/>
              <a:gd name="connsiteY146" fmla="*/ 875489 h 2107609"/>
              <a:gd name="connsiteX147" fmla="*/ 232530 w 1502472"/>
              <a:gd name="connsiteY147" fmla="*/ 872493 h 2107609"/>
              <a:gd name="connsiteX148" fmla="*/ 233284 w 1502472"/>
              <a:gd name="connsiteY148" fmla="*/ 857095 h 2107609"/>
              <a:gd name="connsiteX149" fmla="*/ 223855 w 1502472"/>
              <a:gd name="connsiteY149" fmla="*/ 846662 h 2107609"/>
              <a:gd name="connsiteX150" fmla="*/ 218130 w 1502472"/>
              <a:gd name="connsiteY150" fmla="*/ 845544 h 2107609"/>
              <a:gd name="connsiteX151" fmla="*/ 313547 w 1502472"/>
              <a:gd name="connsiteY151" fmla="*/ 1128744 h 2107609"/>
              <a:gd name="connsiteX152" fmla="*/ 311455 w 1502472"/>
              <a:gd name="connsiteY152" fmla="*/ 1128912 h 2107609"/>
              <a:gd name="connsiteX153" fmla="*/ 307204 w 1502472"/>
              <a:gd name="connsiteY153" fmla="*/ 1131802 h 2107609"/>
              <a:gd name="connsiteX154" fmla="*/ 302164 w 1502472"/>
              <a:gd name="connsiteY154" fmla="*/ 1140209 h 2107609"/>
              <a:gd name="connsiteX155" fmla="*/ 301135 w 1502472"/>
              <a:gd name="connsiteY155" fmla="*/ 1148609 h 2107609"/>
              <a:gd name="connsiteX156" fmla="*/ 303741 w 1502472"/>
              <a:gd name="connsiteY156" fmla="*/ 1153296 h 2107609"/>
              <a:gd name="connsiteX157" fmla="*/ 311387 w 1502472"/>
              <a:gd name="connsiteY157" fmla="*/ 1158878 h 2107609"/>
              <a:gd name="connsiteX158" fmla="*/ 317524 w 1502472"/>
              <a:gd name="connsiteY158" fmla="*/ 1160201 h 2107609"/>
              <a:gd name="connsiteX159" fmla="*/ 318826 w 1502472"/>
              <a:gd name="connsiteY159" fmla="*/ 1160136 h 2107609"/>
              <a:gd name="connsiteX160" fmla="*/ 323284 w 1502472"/>
              <a:gd name="connsiteY160" fmla="*/ 1157270 h 2107609"/>
              <a:gd name="connsiteX161" fmla="*/ 328735 w 1502472"/>
              <a:gd name="connsiteY161" fmla="*/ 1148225 h 2107609"/>
              <a:gd name="connsiteX162" fmla="*/ 329627 w 1502472"/>
              <a:gd name="connsiteY162" fmla="*/ 1140484 h 2107609"/>
              <a:gd name="connsiteX163" fmla="*/ 327055 w 1502472"/>
              <a:gd name="connsiteY163" fmla="*/ 1135683 h 2107609"/>
              <a:gd name="connsiteX164" fmla="*/ 319170 w 1502472"/>
              <a:gd name="connsiteY164" fmla="*/ 1129927 h 2107609"/>
              <a:gd name="connsiteX165" fmla="*/ 313547 w 1502472"/>
              <a:gd name="connsiteY165" fmla="*/ 1128754 h 2107609"/>
              <a:gd name="connsiteX166" fmla="*/ 1069444 w 1502472"/>
              <a:gd name="connsiteY166" fmla="*/ 712461 h 2107609"/>
              <a:gd name="connsiteX167" fmla="*/ 1065124 w 1502472"/>
              <a:gd name="connsiteY167" fmla="*/ 714233 h 2107609"/>
              <a:gd name="connsiteX168" fmla="*/ 1061799 w 1502472"/>
              <a:gd name="connsiteY168" fmla="*/ 717357 h 2107609"/>
              <a:gd name="connsiteX169" fmla="*/ 1058027 w 1502472"/>
              <a:gd name="connsiteY169" fmla="*/ 725242 h 2107609"/>
              <a:gd name="connsiteX170" fmla="*/ 1057135 w 1502472"/>
              <a:gd name="connsiteY170" fmla="*/ 733094 h 2107609"/>
              <a:gd name="connsiteX171" fmla="*/ 1059878 w 1502472"/>
              <a:gd name="connsiteY171" fmla="*/ 737894 h 2107609"/>
              <a:gd name="connsiteX172" fmla="*/ 1068381 w 1502472"/>
              <a:gd name="connsiteY172" fmla="*/ 743760 h 2107609"/>
              <a:gd name="connsiteX173" fmla="*/ 1073490 w 1502472"/>
              <a:gd name="connsiteY173" fmla="*/ 744658 h 2107609"/>
              <a:gd name="connsiteX174" fmla="*/ 1081718 w 1502472"/>
              <a:gd name="connsiteY174" fmla="*/ 742111 h 2107609"/>
              <a:gd name="connsiteX175" fmla="*/ 1084358 w 1502472"/>
              <a:gd name="connsiteY175" fmla="*/ 738559 h 2107609"/>
              <a:gd name="connsiteX176" fmla="*/ 1086656 w 1502472"/>
              <a:gd name="connsiteY176" fmla="*/ 731544 h 2107609"/>
              <a:gd name="connsiteX177" fmla="*/ 1086656 w 1502472"/>
              <a:gd name="connsiteY177" fmla="*/ 726902 h 2107609"/>
              <a:gd name="connsiteX178" fmla="*/ 1084255 w 1502472"/>
              <a:gd name="connsiteY178" fmla="*/ 719825 h 2107609"/>
              <a:gd name="connsiteX179" fmla="*/ 1080998 w 1502472"/>
              <a:gd name="connsiteY179" fmla="*/ 716054 h 2107609"/>
              <a:gd name="connsiteX180" fmla="*/ 1074210 w 1502472"/>
              <a:gd name="connsiteY180" fmla="*/ 712656 h 2107609"/>
              <a:gd name="connsiteX181" fmla="*/ 1069444 w 1502472"/>
              <a:gd name="connsiteY181" fmla="*/ 712461 h 2107609"/>
              <a:gd name="connsiteX182" fmla="*/ 930244 w 1502472"/>
              <a:gd name="connsiteY182" fmla="*/ 319275 h 2107609"/>
              <a:gd name="connsiteX183" fmla="*/ 929867 w 1502472"/>
              <a:gd name="connsiteY183" fmla="*/ 319275 h 2107609"/>
              <a:gd name="connsiteX184" fmla="*/ 926267 w 1502472"/>
              <a:gd name="connsiteY184" fmla="*/ 329280 h 2107609"/>
              <a:gd name="connsiteX185" fmla="*/ 926609 w 1502472"/>
              <a:gd name="connsiteY185" fmla="*/ 327405 h 2107609"/>
              <a:gd name="connsiteX186" fmla="*/ 925135 w 1502472"/>
              <a:gd name="connsiteY186" fmla="*/ 328553 h 2107609"/>
              <a:gd name="connsiteX187" fmla="*/ 919273 w 1502472"/>
              <a:gd name="connsiteY187" fmla="*/ 338417 h 2107609"/>
              <a:gd name="connsiteX188" fmla="*/ 926644 w 1502472"/>
              <a:gd name="connsiteY188" fmla="*/ 343375 h 2107609"/>
              <a:gd name="connsiteX189" fmla="*/ 928255 w 1502472"/>
              <a:gd name="connsiteY189" fmla="*/ 342984 h 2107609"/>
              <a:gd name="connsiteX190" fmla="*/ 930793 w 1502472"/>
              <a:gd name="connsiteY190" fmla="*/ 343416 h 2107609"/>
              <a:gd name="connsiteX191" fmla="*/ 937032 w 1502472"/>
              <a:gd name="connsiteY191" fmla="*/ 336593 h 2107609"/>
              <a:gd name="connsiteX192" fmla="*/ 937547 w 1502472"/>
              <a:gd name="connsiteY192" fmla="*/ 333878 h 2107609"/>
              <a:gd name="connsiteX193" fmla="*/ 937958 w 1502472"/>
              <a:gd name="connsiteY193" fmla="*/ 324621 h 2107609"/>
              <a:gd name="connsiteX194" fmla="*/ 930244 w 1502472"/>
              <a:gd name="connsiteY194" fmla="*/ 319269 h 2107609"/>
              <a:gd name="connsiteX195" fmla="*/ 86815 w 1502472"/>
              <a:gd name="connsiteY195" fmla="*/ 610697 h 2107609"/>
              <a:gd name="connsiteX196" fmla="*/ 85958 w 1502472"/>
              <a:gd name="connsiteY196" fmla="*/ 610735 h 2107609"/>
              <a:gd name="connsiteX197" fmla="*/ 81707 w 1502472"/>
              <a:gd name="connsiteY197" fmla="*/ 613989 h 2107609"/>
              <a:gd name="connsiteX198" fmla="*/ 81432 w 1502472"/>
              <a:gd name="connsiteY198" fmla="*/ 625598 h 2107609"/>
              <a:gd name="connsiteX199" fmla="*/ 91135 w 1502472"/>
              <a:gd name="connsiteY199" fmla="*/ 633669 h 2107609"/>
              <a:gd name="connsiteX200" fmla="*/ 94324 w 1502472"/>
              <a:gd name="connsiteY200" fmla="*/ 633103 h 2107609"/>
              <a:gd name="connsiteX201" fmla="*/ 98336 w 1502472"/>
              <a:gd name="connsiteY201" fmla="*/ 625320 h 2107609"/>
              <a:gd name="connsiteX202" fmla="*/ 99810 w 1502472"/>
              <a:gd name="connsiteY202" fmla="*/ 618120 h 2107609"/>
              <a:gd name="connsiteX203" fmla="*/ 92609 w 1502472"/>
              <a:gd name="connsiteY203" fmla="*/ 612449 h 2107609"/>
              <a:gd name="connsiteX204" fmla="*/ 86815 w 1502472"/>
              <a:gd name="connsiteY204" fmla="*/ 610680 h 2107609"/>
              <a:gd name="connsiteX205" fmla="*/ 670495 w 1502472"/>
              <a:gd name="connsiteY205" fmla="*/ 387103 h 2107609"/>
              <a:gd name="connsiteX206" fmla="*/ 663296 w 1502472"/>
              <a:gd name="connsiteY206" fmla="*/ 389503 h 2107609"/>
              <a:gd name="connsiteX207" fmla="*/ 660861 w 1502472"/>
              <a:gd name="connsiteY207" fmla="*/ 395146 h 2107609"/>
              <a:gd name="connsiteX208" fmla="*/ 670941 w 1502472"/>
              <a:gd name="connsiteY208" fmla="*/ 405576 h 2107609"/>
              <a:gd name="connsiteX209" fmla="*/ 674301 w 1502472"/>
              <a:gd name="connsiteY209" fmla="*/ 404962 h 2107609"/>
              <a:gd name="connsiteX210" fmla="*/ 680678 w 1502472"/>
              <a:gd name="connsiteY210" fmla="*/ 391553 h 2107609"/>
              <a:gd name="connsiteX211" fmla="*/ 674953 w 1502472"/>
              <a:gd name="connsiteY211" fmla="*/ 387473 h 2107609"/>
              <a:gd name="connsiteX212" fmla="*/ 673307 w 1502472"/>
              <a:gd name="connsiteY212" fmla="*/ 387384 h 2107609"/>
              <a:gd name="connsiteX213" fmla="*/ 670495 w 1502472"/>
              <a:gd name="connsiteY213" fmla="*/ 387110 h 2107609"/>
              <a:gd name="connsiteX214" fmla="*/ 566164 w 1502472"/>
              <a:gd name="connsiteY214" fmla="*/ 617379 h 2107609"/>
              <a:gd name="connsiteX215" fmla="*/ 560884 w 1502472"/>
              <a:gd name="connsiteY215" fmla="*/ 618662 h 2107609"/>
              <a:gd name="connsiteX216" fmla="*/ 548301 w 1502472"/>
              <a:gd name="connsiteY216" fmla="*/ 636771 h 2107609"/>
              <a:gd name="connsiteX217" fmla="*/ 551249 w 1502472"/>
              <a:gd name="connsiteY217" fmla="*/ 641626 h 2107609"/>
              <a:gd name="connsiteX218" fmla="*/ 553410 w 1502472"/>
              <a:gd name="connsiteY218" fmla="*/ 643101 h 2107609"/>
              <a:gd name="connsiteX219" fmla="*/ 553307 w 1502472"/>
              <a:gd name="connsiteY219" fmla="*/ 643917 h 2107609"/>
              <a:gd name="connsiteX220" fmla="*/ 565958 w 1502472"/>
              <a:gd name="connsiteY220" fmla="*/ 653112 h 2107609"/>
              <a:gd name="connsiteX221" fmla="*/ 568838 w 1502472"/>
              <a:gd name="connsiteY221" fmla="*/ 652790 h 2107609"/>
              <a:gd name="connsiteX222" fmla="*/ 571204 w 1502472"/>
              <a:gd name="connsiteY222" fmla="*/ 651679 h 2107609"/>
              <a:gd name="connsiteX223" fmla="*/ 575284 w 1502472"/>
              <a:gd name="connsiteY223" fmla="*/ 648514 h 2107609"/>
              <a:gd name="connsiteX224" fmla="*/ 581558 w 1502472"/>
              <a:gd name="connsiteY224" fmla="*/ 629499 h 2107609"/>
              <a:gd name="connsiteX225" fmla="*/ 575833 w 1502472"/>
              <a:gd name="connsiteY225" fmla="*/ 620434 h 2107609"/>
              <a:gd name="connsiteX226" fmla="*/ 572370 w 1502472"/>
              <a:gd name="connsiteY226" fmla="*/ 618446 h 2107609"/>
              <a:gd name="connsiteX227" fmla="*/ 566164 w 1502472"/>
              <a:gd name="connsiteY227" fmla="*/ 617379 h 2107609"/>
              <a:gd name="connsiteX228" fmla="*/ 702484 w 1502472"/>
              <a:gd name="connsiteY228" fmla="*/ 535519 h 2107609"/>
              <a:gd name="connsiteX229" fmla="*/ 697787 w 1502472"/>
              <a:gd name="connsiteY229" fmla="*/ 536050 h 2107609"/>
              <a:gd name="connsiteX230" fmla="*/ 683284 w 1502472"/>
              <a:gd name="connsiteY230" fmla="*/ 558891 h 2107609"/>
              <a:gd name="connsiteX231" fmla="*/ 685821 w 1502472"/>
              <a:gd name="connsiteY231" fmla="*/ 564216 h 2107609"/>
              <a:gd name="connsiteX232" fmla="*/ 692575 w 1502472"/>
              <a:gd name="connsiteY232" fmla="*/ 569602 h 2107609"/>
              <a:gd name="connsiteX233" fmla="*/ 697924 w 1502472"/>
              <a:gd name="connsiteY233" fmla="*/ 570669 h 2107609"/>
              <a:gd name="connsiteX234" fmla="*/ 714141 w 1502472"/>
              <a:gd name="connsiteY234" fmla="*/ 558758 h 2107609"/>
              <a:gd name="connsiteX235" fmla="*/ 714656 w 1502472"/>
              <a:gd name="connsiteY235" fmla="*/ 544245 h 2107609"/>
              <a:gd name="connsiteX236" fmla="*/ 713284 w 1502472"/>
              <a:gd name="connsiteY236" fmla="*/ 541056 h 2107609"/>
              <a:gd name="connsiteX237" fmla="*/ 709616 w 1502472"/>
              <a:gd name="connsiteY237" fmla="*/ 537826 h 2107609"/>
              <a:gd name="connsiteX238" fmla="*/ 702484 w 1502472"/>
              <a:gd name="connsiteY238" fmla="*/ 535519 h 2107609"/>
              <a:gd name="connsiteX239" fmla="*/ 431112 w 1502472"/>
              <a:gd name="connsiteY239" fmla="*/ 302914 h 2107609"/>
              <a:gd name="connsiteX240" fmla="*/ 418907 w 1502472"/>
              <a:gd name="connsiteY240" fmla="*/ 308174 h 2107609"/>
              <a:gd name="connsiteX241" fmla="*/ 422507 w 1502472"/>
              <a:gd name="connsiteY241" fmla="*/ 317667 h 2107609"/>
              <a:gd name="connsiteX242" fmla="*/ 447638 w 1502472"/>
              <a:gd name="connsiteY242" fmla="*/ 322738 h 2107609"/>
              <a:gd name="connsiteX243" fmla="*/ 453741 w 1502472"/>
              <a:gd name="connsiteY243" fmla="*/ 313927 h 2107609"/>
              <a:gd name="connsiteX244" fmla="*/ 432175 w 1502472"/>
              <a:gd name="connsiteY244" fmla="*/ 302938 h 2107609"/>
              <a:gd name="connsiteX245" fmla="*/ 431112 w 1502472"/>
              <a:gd name="connsiteY245" fmla="*/ 302914 h 2107609"/>
              <a:gd name="connsiteX246" fmla="*/ 337581 w 1502472"/>
              <a:gd name="connsiteY246" fmla="*/ 554914 h 2107609"/>
              <a:gd name="connsiteX247" fmla="*/ 334838 w 1502472"/>
              <a:gd name="connsiteY247" fmla="*/ 555281 h 2107609"/>
              <a:gd name="connsiteX248" fmla="*/ 330415 w 1502472"/>
              <a:gd name="connsiteY248" fmla="*/ 563068 h 2107609"/>
              <a:gd name="connsiteX249" fmla="*/ 328907 w 1502472"/>
              <a:gd name="connsiteY249" fmla="*/ 570267 h 2107609"/>
              <a:gd name="connsiteX250" fmla="*/ 334838 w 1502472"/>
              <a:gd name="connsiteY250" fmla="*/ 575462 h 2107609"/>
              <a:gd name="connsiteX251" fmla="*/ 336415 w 1502472"/>
              <a:gd name="connsiteY251" fmla="*/ 575571 h 2107609"/>
              <a:gd name="connsiteX252" fmla="*/ 339398 w 1502472"/>
              <a:gd name="connsiteY252" fmla="*/ 575870 h 2107609"/>
              <a:gd name="connsiteX253" fmla="*/ 346427 w 1502472"/>
              <a:gd name="connsiteY253" fmla="*/ 573600 h 2107609"/>
              <a:gd name="connsiteX254" fmla="*/ 348826 w 1502472"/>
              <a:gd name="connsiteY254" fmla="*/ 567315 h 2107609"/>
              <a:gd name="connsiteX255" fmla="*/ 347867 w 1502472"/>
              <a:gd name="connsiteY255" fmla="*/ 563918 h 2107609"/>
              <a:gd name="connsiteX256" fmla="*/ 337581 w 1502472"/>
              <a:gd name="connsiteY256" fmla="*/ 554907 h 2107609"/>
              <a:gd name="connsiteX257" fmla="*/ 1041535 w 1502472"/>
              <a:gd name="connsiteY257" fmla="*/ 1256640 h 2107609"/>
              <a:gd name="connsiteX258" fmla="*/ 1036701 w 1502472"/>
              <a:gd name="connsiteY258" fmla="*/ 1257268 h 2107609"/>
              <a:gd name="connsiteX259" fmla="*/ 1028850 w 1502472"/>
              <a:gd name="connsiteY259" fmla="*/ 1263699 h 2107609"/>
              <a:gd name="connsiteX260" fmla="*/ 1027307 w 1502472"/>
              <a:gd name="connsiteY260" fmla="*/ 1266741 h 2107609"/>
              <a:gd name="connsiteX261" fmla="*/ 1026759 w 1502472"/>
              <a:gd name="connsiteY261" fmla="*/ 1266353 h 2107609"/>
              <a:gd name="connsiteX262" fmla="*/ 1020964 w 1502472"/>
              <a:gd name="connsiteY262" fmla="*/ 1278415 h 2107609"/>
              <a:gd name="connsiteX263" fmla="*/ 1016918 w 1502472"/>
              <a:gd name="connsiteY263" fmla="*/ 1282241 h 2107609"/>
              <a:gd name="connsiteX264" fmla="*/ 1013627 w 1502472"/>
              <a:gd name="connsiteY264" fmla="*/ 1288845 h 2107609"/>
              <a:gd name="connsiteX265" fmla="*/ 1012735 w 1502472"/>
              <a:gd name="connsiteY265" fmla="*/ 1291138 h 2107609"/>
              <a:gd name="connsiteX266" fmla="*/ 1011638 w 1502472"/>
              <a:gd name="connsiteY266" fmla="*/ 1302621 h 2107609"/>
              <a:gd name="connsiteX267" fmla="*/ 1017261 w 1502472"/>
              <a:gd name="connsiteY267" fmla="*/ 1312114 h 2107609"/>
              <a:gd name="connsiteX268" fmla="*/ 1024187 w 1502472"/>
              <a:gd name="connsiteY268" fmla="*/ 1316914 h 2107609"/>
              <a:gd name="connsiteX269" fmla="*/ 1027513 w 1502472"/>
              <a:gd name="connsiteY269" fmla="*/ 1318543 h 2107609"/>
              <a:gd name="connsiteX270" fmla="*/ 1034061 w 1502472"/>
              <a:gd name="connsiteY270" fmla="*/ 1319572 h 2107609"/>
              <a:gd name="connsiteX271" fmla="*/ 1045341 w 1502472"/>
              <a:gd name="connsiteY271" fmla="*/ 1316181 h 2107609"/>
              <a:gd name="connsiteX272" fmla="*/ 1050826 w 1502472"/>
              <a:gd name="connsiteY272" fmla="*/ 1308981 h 2107609"/>
              <a:gd name="connsiteX273" fmla="*/ 1053056 w 1502472"/>
              <a:gd name="connsiteY273" fmla="*/ 1302014 h 2107609"/>
              <a:gd name="connsiteX274" fmla="*/ 1053056 w 1502472"/>
              <a:gd name="connsiteY274" fmla="*/ 1298976 h 2107609"/>
              <a:gd name="connsiteX275" fmla="*/ 1058953 w 1502472"/>
              <a:gd name="connsiteY275" fmla="*/ 1292537 h 2107609"/>
              <a:gd name="connsiteX276" fmla="*/ 1061799 w 1502472"/>
              <a:gd name="connsiteY276" fmla="*/ 1284432 h 2107609"/>
              <a:gd name="connsiteX277" fmla="*/ 1061010 w 1502472"/>
              <a:gd name="connsiteY277" fmla="*/ 1272950 h 2107609"/>
              <a:gd name="connsiteX278" fmla="*/ 1041535 w 1502472"/>
              <a:gd name="connsiteY278" fmla="*/ 1256650 h 2107609"/>
              <a:gd name="connsiteX279" fmla="*/ 872301 w 1502472"/>
              <a:gd name="connsiteY279" fmla="*/ 1506196 h 2107609"/>
              <a:gd name="connsiteX280" fmla="*/ 861466 w 1502472"/>
              <a:gd name="connsiteY280" fmla="*/ 1511500 h 2107609"/>
              <a:gd name="connsiteX281" fmla="*/ 859307 w 1502472"/>
              <a:gd name="connsiteY281" fmla="*/ 1529013 h 2107609"/>
              <a:gd name="connsiteX282" fmla="*/ 868119 w 1502472"/>
              <a:gd name="connsiteY282" fmla="*/ 1539017 h 2107609"/>
              <a:gd name="connsiteX283" fmla="*/ 872473 w 1502472"/>
              <a:gd name="connsiteY283" fmla="*/ 1539826 h 2107609"/>
              <a:gd name="connsiteX284" fmla="*/ 879672 w 1502472"/>
              <a:gd name="connsiteY284" fmla="*/ 1537584 h 2107609"/>
              <a:gd name="connsiteX285" fmla="*/ 882244 w 1502472"/>
              <a:gd name="connsiteY285" fmla="*/ 1534032 h 2107609"/>
              <a:gd name="connsiteX286" fmla="*/ 883444 w 1502472"/>
              <a:gd name="connsiteY286" fmla="*/ 1530312 h 2107609"/>
              <a:gd name="connsiteX287" fmla="*/ 882656 w 1502472"/>
              <a:gd name="connsiteY287" fmla="*/ 1529691 h 2107609"/>
              <a:gd name="connsiteX288" fmla="*/ 885193 w 1502472"/>
              <a:gd name="connsiteY288" fmla="*/ 1525200 h 2107609"/>
              <a:gd name="connsiteX289" fmla="*/ 885775 w 1502472"/>
              <a:gd name="connsiteY289" fmla="*/ 1519303 h 2107609"/>
              <a:gd name="connsiteX290" fmla="*/ 884130 w 1502472"/>
              <a:gd name="connsiteY290" fmla="*/ 1514503 h 2107609"/>
              <a:gd name="connsiteX291" fmla="*/ 882347 w 1502472"/>
              <a:gd name="connsiteY291" fmla="*/ 1511719 h 2107609"/>
              <a:gd name="connsiteX292" fmla="*/ 878507 w 1502472"/>
              <a:gd name="connsiteY292" fmla="*/ 1508112 h 2107609"/>
              <a:gd name="connsiteX293" fmla="*/ 875730 w 1502472"/>
              <a:gd name="connsiteY293" fmla="*/ 1506610 h 2107609"/>
              <a:gd name="connsiteX294" fmla="*/ 872301 w 1502472"/>
              <a:gd name="connsiteY294" fmla="*/ 1506209 h 2107609"/>
              <a:gd name="connsiteX295" fmla="*/ 627844 w 1502472"/>
              <a:gd name="connsiteY295" fmla="*/ 1396245 h 2107609"/>
              <a:gd name="connsiteX296" fmla="*/ 609021 w 1502472"/>
              <a:gd name="connsiteY296" fmla="*/ 1435420 h 2107609"/>
              <a:gd name="connsiteX297" fmla="*/ 616153 w 1502472"/>
              <a:gd name="connsiteY297" fmla="*/ 1446950 h 2107609"/>
              <a:gd name="connsiteX298" fmla="*/ 622153 w 1502472"/>
              <a:gd name="connsiteY298" fmla="*/ 1450286 h 2107609"/>
              <a:gd name="connsiteX299" fmla="*/ 627604 w 1502472"/>
              <a:gd name="connsiteY299" fmla="*/ 1451486 h 2107609"/>
              <a:gd name="connsiteX300" fmla="*/ 634392 w 1502472"/>
              <a:gd name="connsiteY300" fmla="*/ 1450923 h 2107609"/>
              <a:gd name="connsiteX301" fmla="*/ 645261 w 1502472"/>
              <a:gd name="connsiteY301" fmla="*/ 1446501 h 2107609"/>
              <a:gd name="connsiteX302" fmla="*/ 652221 w 1502472"/>
              <a:gd name="connsiteY302" fmla="*/ 1439462 h 2107609"/>
              <a:gd name="connsiteX303" fmla="*/ 655341 w 1502472"/>
              <a:gd name="connsiteY303" fmla="*/ 1432046 h 2107609"/>
              <a:gd name="connsiteX304" fmla="*/ 655650 w 1502472"/>
              <a:gd name="connsiteY304" fmla="*/ 1421671 h 2107609"/>
              <a:gd name="connsiteX305" fmla="*/ 650815 w 1502472"/>
              <a:gd name="connsiteY305" fmla="*/ 1407497 h 2107609"/>
              <a:gd name="connsiteX306" fmla="*/ 644267 w 1502472"/>
              <a:gd name="connsiteY306" fmla="*/ 1399817 h 2107609"/>
              <a:gd name="connsiteX307" fmla="*/ 637376 w 1502472"/>
              <a:gd name="connsiteY307" fmla="*/ 1396481 h 2107609"/>
              <a:gd name="connsiteX308" fmla="*/ 627844 w 1502472"/>
              <a:gd name="connsiteY308" fmla="*/ 1396245 h 2107609"/>
              <a:gd name="connsiteX309" fmla="*/ 934598 w 1502472"/>
              <a:gd name="connsiteY309" fmla="*/ 1284106 h 2107609"/>
              <a:gd name="connsiteX310" fmla="*/ 917421 w 1502472"/>
              <a:gd name="connsiteY310" fmla="*/ 1289860 h 2107609"/>
              <a:gd name="connsiteX311" fmla="*/ 912553 w 1502472"/>
              <a:gd name="connsiteY311" fmla="*/ 1296487 h 2107609"/>
              <a:gd name="connsiteX312" fmla="*/ 910427 w 1502472"/>
              <a:gd name="connsiteY312" fmla="*/ 1302881 h 2107609"/>
              <a:gd name="connsiteX313" fmla="*/ 910941 w 1502472"/>
              <a:gd name="connsiteY313" fmla="*/ 1314147 h 2107609"/>
              <a:gd name="connsiteX314" fmla="*/ 938712 w 1502472"/>
              <a:gd name="connsiteY314" fmla="*/ 1334805 h 2107609"/>
              <a:gd name="connsiteX315" fmla="*/ 940941 w 1502472"/>
              <a:gd name="connsiteY315" fmla="*/ 1335086 h 2107609"/>
              <a:gd name="connsiteX316" fmla="*/ 948861 w 1502472"/>
              <a:gd name="connsiteY316" fmla="*/ 1333073 h 2107609"/>
              <a:gd name="connsiteX317" fmla="*/ 954415 w 1502472"/>
              <a:gd name="connsiteY317" fmla="*/ 1329302 h 2107609"/>
              <a:gd name="connsiteX318" fmla="*/ 959490 w 1502472"/>
              <a:gd name="connsiteY318" fmla="*/ 1322369 h 2107609"/>
              <a:gd name="connsiteX319" fmla="*/ 959524 w 1502472"/>
              <a:gd name="connsiteY319" fmla="*/ 1302569 h 2107609"/>
              <a:gd name="connsiteX320" fmla="*/ 943204 w 1502472"/>
              <a:gd name="connsiteY320" fmla="*/ 1285570 h 2107609"/>
              <a:gd name="connsiteX321" fmla="*/ 934598 w 1502472"/>
              <a:gd name="connsiteY321" fmla="*/ 1284117 h 2107609"/>
              <a:gd name="connsiteX322" fmla="*/ 1485947 w 1502472"/>
              <a:gd name="connsiteY322" fmla="*/ 1274880 h 2107609"/>
              <a:gd name="connsiteX323" fmla="*/ 1478781 w 1502472"/>
              <a:gd name="connsiteY323" fmla="*/ 1276673 h 2107609"/>
              <a:gd name="connsiteX324" fmla="*/ 1478987 w 1502472"/>
              <a:gd name="connsiteY324" fmla="*/ 1294255 h 2107609"/>
              <a:gd name="connsiteX325" fmla="*/ 1480907 w 1502472"/>
              <a:gd name="connsiteY325" fmla="*/ 1302206 h 2107609"/>
              <a:gd name="connsiteX326" fmla="*/ 1487969 w 1502472"/>
              <a:gd name="connsiteY326" fmla="*/ 1308377 h 2107609"/>
              <a:gd name="connsiteX327" fmla="*/ 1501032 w 1502472"/>
              <a:gd name="connsiteY327" fmla="*/ 1303073 h 2107609"/>
              <a:gd name="connsiteX328" fmla="*/ 1502473 w 1502472"/>
              <a:gd name="connsiteY328" fmla="*/ 1293151 h 2107609"/>
              <a:gd name="connsiteX329" fmla="*/ 1495135 w 1502472"/>
              <a:gd name="connsiteY329" fmla="*/ 1284617 h 2107609"/>
              <a:gd name="connsiteX330" fmla="*/ 1485947 w 1502472"/>
              <a:gd name="connsiteY330" fmla="*/ 1274870 h 2107609"/>
              <a:gd name="connsiteX331" fmla="*/ 124632 w 1502472"/>
              <a:gd name="connsiteY331" fmla="*/ 1387371 h 2107609"/>
              <a:gd name="connsiteX332" fmla="*/ 125901 w 1502472"/>
              <a:gd name="connsiteY332" fmla="*/ 1404514 h 2107609"/>
              <a:gd name="connsiteX333" fmla="*/ 130907 w 1502472"/>
              <a:gd name="connsiteY333" fmla="*/ 1397393 h 2107609"/>
              <a:gd name="connsiteX334" fmla="*/ 131558 w 1502472"/>
              <a:gd name="connsiteY334" fmla="*/ 1392439 h 2107609"/>
              <a:gd name="connsiteX335" fmla="*/ 124632 w 1502472"/>
              <a:gd name="connsiteY335" fmla="*/ 1387389 h 2107609"/>
              <a:gd name="connsiteX336" fmla="*/ 781924 w 1502472"/>
              <a:gd name="connsiteY336" fmla="*/ 1076390 h 2107609"/>
              <a:gd name="connsiteX337" fmla="*/ 777569 w 1502472"/>
              <a:gd name="connsiteY337" fmla="*/ 1078162 h 2107609"/>
              <a:gd name="connsiteX338" fmla="*/ 770953 w 1502472"/>
              <a:gd name="connsiteY338" fmla="*/ 1084519 h 2107609"/>
              <a:gd name="connsiteX339" fmla="*/ 766941 w 1502472"/>
              <a:gd name="connsiteY339" fmla="*/ 1093176 h 2107609"/>
              <a:gd name="connsiteX340" fmla="*/ 765707 w 1502472"/>
              <a:gd name="connsiteY340" fmla="*/ 1104576 h 2107609"/>
              <a:gd name="connsiteX341" fmla="*/ 771193 w 1502472"/>
              <a:gd name="connsiteY341" fmla="*/ 1114070 h 2107609"/>
              <a:gd name="connsiteX342" fmla="*/ 778050 w 1502472"/>
              <a:gd name="connsiteY342" fmla="*/ 1118966 h 2107609"/>
              <a:gd name="connsiteX343" fmla="*/ 781513 w 1502472"/>
              <a:gd name="connsiteY343" fmla="*/ 1120680 h 2107609"/>
              <a:gd name="connsiteX344" fmla="*/ 788198 w 1502472"/>
              <a:gd name="connsiteY344" fmla="*/ 1121774 h 2107609"/>
              <a:gd name="connsiteX345" fmla="*/ 799513 w 1502472"/>
              <a:gd name="connsiteY345" fmla="*/ 1118311 h 2107609"/>
              <a:gd name="connsiteX346" fmla="*/ 804895 w 1502472"/>
              <a:gd name="connsiteY346" fmla="*/ 1111186 h 2107609"/>
              <a:gd name="connsiteX347" fmla="*/ 807193 w 1502472"/>
              <a:gd name="connsiteY347" fmla="*/ 1104219 h 2107609"/>
              <a:gd name="connsiteX348" fmla="*/ 807124 w 1502472"/>
              <a:gd name="connsiteY348" fmla="*/ 1094938 h 2107609"/>
              <a:gd name="connsiteX349" fmla="*/ 804656 w 1502472"/>
              <a:gd name="connsiteY349" fmla="*/ 1087738 h 2107609"/>
              <a:gd name="connsiteX350" fmla="*/ 798244 w 1502472"/>
              <a:gd name="connsiteY350" fmla="*/ 1080147 h 2107609"/>
              <a:gd name="connsiteX351" fmla="*/ 791421 w 1502472"/>
              <a:gd name="connsiteY351" fmla="*/ 1076746 h 2107609"/>
              <a:gd name="connsiteX352" fmla="*/ 781924 w 1502472"/>
              <a:gd name="connsiteY352" fmla="*/ 1076359 h 2107609"/>
              <a:gd name="connsiteX353" fmla="*/ 919958 w 1502472"/>
              <a:gd name="connsiteY353" fmla="*/ 994803 h 2107609"/>
              <a:gd name="connsiteX354" fmla="*/ 913273 w 1502472"/>
              <a:gd name="connsiteY354" fmla="*/ 996658 h 2107609"/>
              <a:gd name="connsiteX355" fmla="*/ 908404 w 1502472"/>
              <a:gd name="connsiteY355" fmla="*/ 999782 h 2107609"/>
              <a:gd name="connsiteX356" fmla="*/ 903638 w 1502472"/>
              <a:gd name="connsiteY356" fmla="*/ 1005343 h 2107609"/>
              <a:gd name="connsiteX357" fmla="*/ 902953 w 1502472"/>
              <a:gd name="connsiteY357" fmla="*/ 1025122 h 2107609"/>
              <a:gd name="connsiteX358" fmla="*/ 919478 w 1502472"/>
              <a:gd name="connsiteY358" fmla="*/ 1043235 h 2107609"/>
              <a:gd name="connsiteX359" fmla="*/ 928461 w 1502472"/>
              <a:gd name="connsiteY359" fmla="*/ 1043109 h 2107609"/>
              <a:gd name="connsiteX360" fmla="*/ 935079 w 1502472"/>
              <a:gd name="connsiteY360" fmla="*/ 1040198 h 2107609"/>
              <a:gd name="connsiteX361" fmla="*/ 941558 w 1502472"/>
              <a:gd name="connsiteY361" fmla="*/ 1033567 h 2107609"/>
              <a:gd name="connsiteX362" fmla="*/ 943376 w 1502472"/>
              <a:gd name="connsiteY362" fmla="*/ 1011075 h 2107609"/>
              <a:gd name="connsiteX363" fmla="*/ 919958 w 1502472"/>
              <a:gd name="connsiteY363" fmla="*/ 994803 h 2107609"/>
              <a:gd name="connsiteX364" fmla="*/ 1253833 w 1502472"/>
              <a:gd name="connsiteY364" fmla="*/ 929122 h 2107609"/>
              <a:gd name="connsiteX365" fmla="*/ 1244884 w 1502472"/>
              <a:gd name="connsiteY365" fmla="*/ 934951 h 2107609"/>
              <a:gd name="connsiteX366" fmla="*/ 1249032 w 1502472"/>
              <a:gd name="connsiteY366" fmla="*/ 953774 h 2107609"/>
              <a:gd name="connsiteX367" fmla="*/ 1252633 w 1502472"/>
              <a:gd name="connsiteY367" fmla="*/ 954610 h 2107609"/>
              <a:gd name="connsiteX368" fmla="*/ 1255958 w 1502472"/>
              <a:gd name="connsiteY368" fmla="*/ 953925 h 2107609"/>
              <a:gd name="connsiteX369" fmla="*/ 1258530 w 1502472"/>
              <a:gd name="connsiteY369" fmla="*/ 944969 h 2107609"/>
              <a:gd name="connsiteX370" fmla="*/ 1260175 w 1502472"/>
              <a:gd name="connsiteY370" fmla="*/ 934656 h 2107609"/>
              <a:gd name="connsiteX371" fmla="*/ 1258701 w 1502472"/>
              <a:gd name="connsiteY371" fmla="*/ 931625 h 2107609"/>
              <a:gd name="connsiteX372" fmla="*/ 1253833 w 1502472"/>
              <a:gd name="connsiteY372" fmla="*/ 929115 h 2107609"/>
              <a:gd name="connsiteX373" fmla="*/ 1233056 w 1502472"/>
              <a:gd name="connsiteY373" fmla="*/ 1057958 h 2107609"/>
              <a:gd name="connsiteX374" fmla="*/ 1221296 w 1502472"/>
              <a:gd name="connsiteY374" fmla="*/ 1064061 h 2107609"/>
              <a:gd name="connsiteX375" fmla="*/ 1219513 w 1502472"/>
              <a:gd name="connsiteY375" fmla="*/ 1080333 h 2107609"/>
              <a:gd name="connsiteX376" fmla="*/ 1230587 w 1502472"/>
              <a:gd name="connsiteY376" fmla="*/ 1091386 h 2107609"/>
              <a:gd name="connsiteX377" fmla="*/ 1233432 w 1502472"/>
              <a:gd name="connsiteY377" fmla="*/ 1091729 h 2107609"/>
              <a:gd name="connsiteX378" fmla="*/ 1244404 w 1502472"/>
              <a:gd name="connsiteY378" fmla="*/ 1086271 h 2107609"/>
              <a:gd name="connsiteX379" fmla="*/ 1246016 w 1502472"/>
              <a:gd name="connsiteY379" fmla="*/ 1082956 h 2107609"/>
              <a:gd name="connsiteX380" fmla="*/ 1247112 w 1502472"/>
              <a:gd name="connsiteY380" fmla="*/ 1077014 h 2107609"/>
              <a:gd name="connsiteX381" fmla="*/ 1246804 w 1502472"/>
              <a:gd name="connsiteY381" fmla="*/ 1073294 h 2107609"/>
              <a:gd name="connsiteX382" fmla="*/ 1244404 w 1502472"/>
              <a:gd name="connsiteY382" fmla="*/ 1066210 h 2107609"/>
              <a:gd name="connsiteX383" fmla="*/ 1242415 w 1502472"/>
              <a:gd name="connsiteY383" fmla="*/ 1063221 h 2107609"/>
              <a:gd name="connsiteX384" fmla="*/ 1238027 w 1502472"/>
              <a:gd name="connsiteY384" fmla="*/ 1059477 h 2107609"/>
              <a:gd name="connsiteX385" fmla="*/ 1234804 w 1502472"/>
              <a:gd name="connsiteY385" fmla="*/ 1058064 h 2107609"/>
              <a:gd name="connsiteX386" fmla="*/ 1233056 w 1502472"/>
              <a:gd name="connsiteY386" fmla="*/ 1057975 h 2107609"/>
              <a:gd name="connsiteX387" fmla="*/ 1132598 w 1502472"/>
              <a:gd name="connsiteY387" fmla="*/ 1726252 h 2107609"/>
              <a:gd name="connsiteX388" fmla="*/ 1127524 w 1502472"/>
              <a:gd name="connsiteY388" fmla="*/ 1735276 h 2107609"/>
              <a:gd name="connsiteX389" fmla="*/ 1128141 w 1502472"/>
              <a:gd name="connsiteY389" fmla="*/ 1737333 h 2107609"/>
              <a:gd name="connsiteX390" fmla="*/ 1128964 w 1502472"/>
              <a:gd name="connsiteY390" fmla="*/ 1740151 h 2107609"/>
              <a:gd name="connsiteX391" fmla="*/ 1134690 w 1502472"/>
              <a:gd name="connsiteY391" fmla="*/ 1746737 h 2107609"/>
              <a:gd name="connsiteX392" fmla="*/ 1136644 w 1502472"/>
              <a:gd name="connsiteY392" fmla="*/ 1747029 h 2107609"/>
              <a:gd name="connsiteX393" fmla="*/ 1142884 w 1502472"/>
              <a:gd name="connsiteY393" fmla="*/ 1744286 h 2107609"/>
              <a:gd name="connsiteX394" fmla="*/ 1144324 w 1502472"/>
              <a:gd name="connsiteY394" fmla="*/ 1742229 h 2107609"/>
              <a:gd name="connsiteX395" fmla="*/ 1145010 w 1502472"/>
              <a:gd name="connsiteY395" fmla="*/ 1733842 h 2107609"/>
              <a:gd name="connsiteX396" fmla="*/ 1132598 w 1502472"/>
              <a:gd name="connsiteY396" fmla="*/ 1726255 h 2107609"/>
              <a:gd name="connsiteX397" fmla="*/ 843775 w 1502472"/>
              <a:gd name="connsiteY397" fmla="*/ 846141 h 2107609"/>
              <a:gd name="connsiteX398" fmla="*/ 822450 w 1502472"/>
              <a:gd name="connsiteY398" fmla="*/ 859402 h 2107609"/>
              <a:gd name="connsiteX399" fmla="*/ 820770 w 1502472"/>
              <a:gd name="connsiteY399" fmla="*/ 866568 h 2107609"/>
              <a:gd name="connsiteX400" fmla="*/ 820873 w 1502472"/>
              <a:gd name="connsiteY400" fmla="*/ 872644 h 2107609"/>
              <a:gd name="connsiteX401" fmla="*/ 822929 w 1502472"/>
              <a:gd name="connsiteY401" fmla="*/ 879741 h 2107609"/>
              <a:gd name="connsiteX402" fmla="*/ 844804 w 1502472"/>
              <a:gd name="connsiteY402" fmla="*/ 895824 h 2107609"/>
              <a:gd name="connsiteX403" fmla="*/ 852072 w 1502472"/>
              <a:gd name="connsiteY403" fmla="*/ 896078 h 2107609"/>
              <a:gd name="connsiteX404" fmla="*/ 857696 w 1502472"/>
              <a:gd name="connsiteY404" fmla="*/ 894435 h 2107609"/>
              <a:gd name="connsiteX405" fmla="*/ 863764 w 1502472"/>
              <a:gd name="connsiteY405" fmla="*/ 890321 h 2107609"/>
              <a:gd name="connsiteX406" fmla="*/ 868564 w 1502472"/>
              <a:gd name="connsiteY406" fmla="*/ 864264 h 2107609"/>
              <a:gd name="connsiteX407" fmla="*/ 846072 w 1502472"/>
              <a:gd name="connsiteY407" fmla="*/ 846237 h 2107609"/>
              <a:gd name="connsiteX408" fmla="*/ 843775 w 1502472"/>
              <a:gd name="connsiteY408" fmla="*/ 846123 h 2107609"/>
              <a:gd name="connsiteX409" fmla="*/ 375193 w 1502472"/>
              <a:gd name="connsiteY409" fmla="*/ 1385023 h 2107609"/>
              <a:gd name="connsiteX410" fmla="*/ 372895 w 1502472"/>
              <a:gd name="connsiteY410" fmla="*/ 1385153 h 2107609"/>
              <a:gd name="connsiteX411" fmla="*/ 362541 w 1502472"/>
              <a:gd name="connsiteY411" fmla="*/ 1392508 h 2107609"/>
              <a:gd name="connsiteX412" fmla="*/ 362712 w 1502472"/>
              <a:gd name="connsiteY412" fmla="*/ 1392744 h 2107609"/>
              <a:gd name="connsiteX413" fmla="*/ 360964 w 1502472"/>
              <a:gd name="connsiteY413" fmla="*/ 1394198 h 2107609"/>
              <a:gd name="connsiteX414" fmla="*/ 357261 w 1502472"/>
              <a:gd name="connsiteY414" fmla="*/ 1400956 h 2107609"/>
              <a:gd name="connsiteX415" fmla="*/ 356507 w 1502472"/>
              <a:gd name="connsiteY415" fmla="*/ 1405831 h 2107609"/>
              <a:gd name="connsiteX416" fmla="*/ 357432 w 1502472"/>
              <a:gd name="connsiteY416" fmla="*/ 1409294 h 2107609"/>
              <a:gd name="connsiteX417" fmla="*/ 366415 w 1502472"/>
              <a:gd name="connsiteY417" fmla="*/ 1419813 h 2107609"/>
              <a:gd name="connsiteX418" fmla="*/ 372895 w 1502472"/>
              <a:gd name="connsiteY418" fmla="*/ 1421184 h 2107609"/>
              <a:gd name="connsiteX419" fmla="*/ 385752 w 1502472"/>
              <a:gd name="connsiteY419" fmla="*/ 1417450 h 2107609"/>
              <a:gd name="connsiteX420" fmla="*/ 388907 w 1502472"/>
              <a:gd name="connsiteY420" fmla="*/ 1414022 h 2107609"/>
              <a:gd name="connsiteX421" fmla="*/ 391786 w 1502472"/>
              <a:gd name="connsiteY421" fmla="*/ 1406945 h 2107609"/>
              <a:gd name="connsiteX422" fmla="*/ 391958 w 1502472"/>
              <a:gd name="connsiteY422" fmla="*/ 1401943 h 2107609"/>
              <a:gd name="connsiteX423" fmla="*/ 391478 w 1502472"/>
              <a:gd name="connsiteY423" fmla="*/ 1400424 h 2107609"/>
              <a:gd name="connsiteX424" fmla="*/ 381261 w 1502472"/>
              <a:gd name="connsiteY424" fmla="*/ 1386439 h 2107609"/>
              <a:gd name="connsiteX425" fmla="*/ 379032 w 1502472"/>
              <a:gd name="connsiteY425" fmla="*/ 1385606 h 2107609"/>
              <a:gd name="connsiteX426" fmla="*/ 375193 w 1502472"/>
              <a:gd name="connsiteY426" fmla="*/ 1385047 h 2107609"/>
              <a:gd name="connsiteX427" fmla="*/ 660518 w 1502472"/>
              <a:gd name="connsiteY427" fmla="*/ 1088870 h 2107609"/>
              <a:gd name="connsiteX428" fmla="*/ 654004 w 1502472"/>
              <a:gd name="connsiteY428" fmla="*/ 1091523 h 2107609"/>
              <a:gd name="connsiteX429" fmla="*/ 646735 w 1502472"/>
              <a:gd name="connsiteY429" fmla="*/ 1099409 h 2107609"/>
              <a:gd name="connsiteX430" fmla="*/ 643889 w 1502472"/>
              <a:gd name="connsiteY430" fmla="*/ 1107490 h 2107609"/>
              <a:gd name="connsiteX431" fmla="*/ 644678 w 1502472"/>
              <a:gd name="connsiteY431" fmla="*/ 1119147 h 2107609"/>
              <a:gd name="connsiteX432" fmla="*/ 664324 w 1502472"/>
              <a:gd name="connsiteY432" fmla="*/ 1135334 h 2107609"/>
              <a:gd name="connsiteX433" fmla="*/ 668370 w 1502472"/>
              <a:gd name="connsiteY433" fmla="*/ 1134912 h 2107609"/>
              <a:gd name="connsiteX434" fmla="*/ 676358 w 1502472"/>
              <a:gd name="connsiteY434" fmla="*/ 1128922 h 2107609"/>
              <a:gd name="connsiteX435" fmla="*/ 681569 w 1502472"/>
              <a:gd name="connsiteY435" fmla="*/ 1119813 h 2107609"/>
              <a:gd name="connsiteX436" fmla="*/ 684347 w 1502472"/>
              <a:gd name="connsiteY436" fmla="*/ 1105248 h 2107609"/>
              <a:gd name="connsiteX437" fmla="*/ 678553 w 1502472"/>
              <a:gd name="connsiteY437" fmla="*/ 1095007 h 2107609"/>
              <a:gd name="connsiteX438" fmla="*/ 671455 w 1502472"/>
              <a:gd name="connsiteY438" fmla="*/ 1090135 h 2107609"/>
              <a:gd name="connsiteX439" fmla="*/ 660518 w 1502472"/>
              <a:gd name="connsiteY439" fmla="*/ 1088890 h 2107609"/>
              <a:gd name="connsiteX440" fmla="*/ 645296 w 1502472"/>
              <a:gd name="connsiteY440" fmla="*/ 0 h 2107609"/>
              <a:gd name="connsiteX441" fmla="*/ 642518 w 1502472"/>
              <a:gd name="connsiteY441" fmla="*/ 562 h 2107609"/>
              <a:gd name="connsiteX442" fmla="*/ 635661 w 1502472"/>
              <a:gd name="connsiteY442" fmla="*/ 7814 h 2107609"/>
              <a:gd name="connsiteX443" fmla="*/ 635146 w 1502472"/>
              <a:gd name="connsiteY443" fmla="*/ 15274 h 2107609"/>
              <a:gd name="connsiteX444" fmla="*/ 640770 w 1502472"/>
              <a:gd name="connsiteY444" fmla="*/ 12987 h 2107609"/>
              <a:gd name="connsiteX445" fmla="*/ 641558 w 1502472"/>
              <a:gd name="connsiteY445" fmla="*/ 14739 h 2107609"/>
              <a:gd name="connsiteX446" fmla="*/ 642312 w 1502472"/>
              <a:gd name="connsiteY446" fmla="*/ 14890 h 2107609"/>
              <a:gd name="connsiteX447" fmla="*/ 647284 w 1502472"/>
              <a:gd name="connsiteY447" fmla="*/ 9747 h 2107609"/>
              <a:gd name="connsiteX448" fmla="*/ 646324 w 1502472"/>
              <a:gd name="connsiteY448" fmla="*/ 7498 h 2107609"/>
              <a:gd name="connsiteX449" fmla="*/ 651913 w 1502472"/>
              <a:gd name="connsiteY449" fmla="*/ 5215 h 2107609"/>
              <a:gd name="connsiteX450" fmla="*/ 645296 w 1502472"/>
              <a:gd name="connsiteY450" fmla="*/ 10 h 2107609"/>
              <a:gd name="connsiteX451" fmla="*/ 496564 w 1502472"/>
              <a:gd name="connsiteY451" fmla="*/ 824997 h 2107609"/>
              <a:gd name="connsiteX452" fmla="*/ 485044 w 1502472"/>
              <a:gd name="connsiteY452" fmla="*/ 828007 h 2107609"/>
              <a:gd name="connsiteX453" fmla="*/ 479318 w 1502472"/>
              <a:gd name="connsiteY453" fmla="*/ 834470 h 2107609"/>
              <a:gd name="connsiteX454" fmla="*/ 476541 w 1502472"/>
              <a:gd name="connsiteY454" fmla="*/ 840922 h 2107609"/>
              <a:gd name="connsiteX455" fmla="*/ 475718 w 1502472"/>
              <a:gd name="connsiteY455" fmla="*/ 849837 h 2107609"/>
              <a:gd name="connsiteX456" fmla="*/ 477398 w 1502472"/>
              <a:gd name="connsiteY456" fmla="*/ 856008 h 2107609"/>
              <a:gd name="connsiteX457" fmla="*/ 504690 w 1502472"/>
              <a:gd name="connsiteY457" fmla="*/ 878733 h 2107609"/>
              <a:gd name="connsiteX458" fmla="*/ 506267 w 1502472"/>
              <a:gd name="connsiteY458" fmla="*/ 878681 h 2107609"/>
              <a:gd name="connsiteX459" fmla="*/ 512987 w 1502472"/>
              <a:gd name="connsiteY459" fmla="*/ 875938 h 2107609"/>
              <a:gd name="connsiteX460" fmla="*/ 517616 w 1502472"/>
              <a:gd name="connsiteY460" fmla="*/ 872167 h 2107609"/>
              <a:gd name="connsiteX461" fmla="*/ 521730 w 1502472"/>
              <a:gd name="connsiteY461" fmla="*/ 866091 h 2107609"/>
              <a:gd name="connsiteX462" fmla="*/ 521593 w 1502472"/>
              <a:gd name="connsiteY462" fmla="*/ 844941 h 2107609"/>
              <a:gd name="connsiteX463" fmla="*/ 505855 w 1502472"/>
              <a:gd name="connsiteY463" fmla="*/ 826958 h 2107609"/>
              <a:gd name="connsiteX464" fmla="*/ 496564 w 1502472"/>
              <a:gd name="connsiteY464" fmla="*/ 825014 h 2107609"/>
              <a:gd name="connsiteX465" fmla="*/ 1195101 w 1502472"/>
              <a:gd name="connsiteY465" fmla="*/ 1431127 h 2107609"/>
              <a:gd name="connsiteX466" fmla="*/ 1193079 w 1502472"/>
              <a:gd name="connsiteY466" fmla="*/ 1431285 h 2107609"/>
              <a:gd name="connsiteX467" fmla="*/ 1188826 w 1502472"/>
              <a:gd name="connsiteY467" fmla="*/ 1434130 h 2107609"/>
              <a:gd name="connsiteX468" fmla="*/ 1183718 w 1502472"/>
              <a:gd name="connsiteY468" fmla="*/ 1442578 h 2107609"/>
              <a:gd name="connsiteX469" fmla="*/ 1182724 w 1502472"/>
              <a:gd name="connsiteY469" fmla="*/ 1451174 h 2107609"/>
              <a:gd name="connsiteX470" fmla="*/ 1185432 w 1502472"/>
              <a:gd name="connsiteY470" fmla="*/ 1455857 h 2107609"/>
              <a:gd name="connsiteX471" fmla="*/ 1193146 w 1502472"/>
              <a:gd name="connsiteY471" fmla="*/ 1461291 h 2107609"/>
              <a:gd name="connsiteX472" fmla="*/ 1198735 w 1502472"/>
              <a:gd name="connsiteY472" fmla="*/ 1462492 h 2107609"/>
              <a:gd name="connsiteX473" fmla="*/ 1200895 w 1502472"/>
              <a:gd name="connsiteY473" fmla="*/ 1462317 h 2107609"/>
              <a:gd name="connsiteX474" fmla="*/ 1205112 w 1502472"/>
              <a:gd name="connsiteY474" fmla="*/ 1459450 h 2107609"/>
              <a:gd name="connsiteX475" fmla="*/ 1210153 w 1502472"/>
              <a:gd name="connsiteY475" fmla="*/ 1451092 h 2107609"/>
              <a:gd name="connsiteX476" fmla="*/ 1211249 w 1502472"/>
              <a:gd name="connsiteY476" fmla="*/ 1442863 h 2107609"/>
              <a:gd name="connsiteX477" fmla="*/ 1208644 w 1502472"/>
              <a:gd name="connsiteY477" fmla="*/ 1438114 h 2107609"/>
              <a:gd name="connsiteX478" fmla="*/ 1200656 w 1502472"/>
              <a:gd name="connsiteY478" fmla="*/ 1432286 h 2107609"/>
              <a:gd name="connsiteX479" fmla="*/ 1195101 w 1502472"/>
              <a:gd name="connsiteY479" fmla="*/ 1431124 h 2107609"/>
              <a:gd name="connsiteX480" fmla="*/ 12518 w 1502472"/>
              <a:gd name="connsiteY480" fmla="*/ 1056240 h 2107609"/>
              <a:gd name="connsiteX481" fmla="*/ 3501 w 1502472"/>
              <a:gd name="connsiteY481" fmla="*/ 1059669 h 2107609"/>
              <a:gd name="connsiteX482" fmla="*/ 553 w 1502472"/>
              <a:gd name="connsiteY482" fmla="*/ 1071326 h 2107609"/>
              <a:gd name="connsiteX483" fmla="*/ 3227 w 1502472"/>
              <a:gd name="connsiteY483" fmla="*/ 1074703 h 2107609"/>
              <a:gd name="connsiteX484" fmla="*/ 8609 w 1502472"/>
              <a:gd name="connsiteY484" fmla="*/ 1075958 h 2107609"/>
              <a:gd name="connsiteX485" fmla="*/ 17764 w 1502472"/>
              <a:gd name="connsiteY485" fmla="*/ 1072498 h 2107609"/>
              <a:gd name="connsiteX486" fmla="*/ 20678 w 1502472"/>
              <a:gd name="connsiteY486" fmla="*/ 1060954 h 2107609"/>
              <a:gd name="connsiteX487" fmla="*/ 18004 w 1502472"/>
              <a:gd name="connsiteY487" fmla="*/ 1057594 h 2107609"/>
              <a:gd name="connsiteX488" fmla="*/ 12518 w 1502472"/>
              <a:gd name="connsiteY488" fmla="*/ 1056254 h 2107609"/>
              <a:gd name="connsiteX489" fmla="*/ 459158 w 1502472"/>
              <a:gd name="connsiteY489" fmla="*/ 1727157 h 2107609"/>
              <a:gd name="connsiteX490" fmla="*/ 455079 w 1502472"/>
              <a:gd name="connsiteY490" fmla="*/ 1727877 h 2107609"/>
              <a:gd name="connsiteX491" fmla="*/ 448392 w 1502472"/>
              <a:gd name="connsiteY491" fmla="*/ 1741389 h 2107609"/>
              <a:gd name="connsiteX492" fmla="*/ 451992 w 1502472"/>
              <a:gd name="connsiteY492" fmla="*/ 1745260 h 2107609"/>
              <a:gd name="connsiteX493" fmla="*/ 456964 w 1502472"/>
              <a:gd name="connsiteY493" fmla="*/ 1746038 h 2107609"/>
              <a:gd name="connsiteX494" fmla="*/ 467661 w 1502472"/>
              <a:gd name="connsiteY494" fmla="*/ 1742760 h 2107609"/>
              <a:gd name="connsiteX495" fmla="*/ 470267 w 1502472"/>
              <a:gd name="connsiteY495" fmla="*/ 1736369 h 2107609"/>
              <a:gd name="connsiteX496" fmla="*/ 469855 w 1502472"/>
              <a:gd name="connsiteY496" fmla="*/ 1734892 h 2107609"/>
              <a:gd name="connsiteX497" fmla="*/ 459158 w 1502472"/>
              <a:gd name="connsiteY497" fmla="*/ 1727157 h 210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Lst>
            <a:rect l="l" t="t" r="r" b="b"/>
            <a:pathLst>
              <a:path w="1502472" h="2107609">
                <a:moveTo>
                  <a:pt x="1499421" y="752657"/>
                </a:moveTo>
                <a:lnTo>
                  <a:pt x="1494210" y="754752"/>
                </a:lnTo>
                <a:lnTo>
                  <a:pt x="1494312" y="754323"/>
                </a:lnTo>
                <a:cubicBezTo>
                  <a:pt x="1494004" y="754372"/>
                  <a:pt x="1493661" y="754392"/>
                  <a:pt x="1493352" y="754392"/>
                </a:cubicBezTo>
                <a:cubicBezTo>
                  <a:pt x="1492667" y="754378"/>
                  <a:pt x="1491981" y="754310"/>
                  <a:pt x="1491296" y="754193"/>
                </a:cubicBezTo>
                <a:cubicBezTo>
                  <a:pt x="1490644" y="754073"/>
                  <a:pt x="1489958" y="754008"/>
                  <a:pt x="1489273" y="753991"/>
                </a:cubicBezTo>
                <a:cubicBezTo>
                  <a:pt x="1487661" y="754011"/>
                  <a:pt x="1486084" y="754550"/>
                  <a:pt x="1484781" y="755524"/>
                </a:cubicBezTo>
                <a:lnTo>
                  <a:pt x="1485501" y="757601"/>
                </a:lnTo>
                <a:lnTo>
                  <a:pt x="1479981" y="759843"/>
                </a:lnTo>
                <a:cubicBezTo>
                  <a:pt x="1480633" y="761890"/>
                  <a:pt x="1482072" y="763587"/>
                  <a:pt x="1483992" y="764565"/>
                </a:cubicBezTo>
                <a:cubicBezTo>
                  <a:pt x="1485227" y="765161"/>
                  <a:pt x="1486564" y="765466"/>
                  <a:pt x="1487936" y="765456"/>
                </a:cubicBezTo>
                <a:cubicBezTo>
                  <a:pt x="1489547" y="765432"/>
                  <a:pt x="1491158" y="765093"/>
                  <a:pt x="1492667" y="764462"/>
                </a:cubicBezTo>
                <a:lnTo>
                  <a:pt x="1490301" y="759202"/>
                </a:lnTo>
                <a:lnTo>
                  <a:pt x="1490781" y="758901"/>
                </a:lnTo>
                <a:lnTo>
                  <a:pt x="1492667" y="764462"/>
                </a:lnTo>
                <a:cubicBezTo>
                  <a:pt x="1498255" y="762195"/>
                  <a:pt x="1501032" y="757365"/>
                  <a:pt x="1499421" y="752657"/>
                </a:cubicBezTo>
                <a:moveTo>
                  <a:pt x="881969" y="589286"/>
                </a:moveTo>
                <a:cubicBezTo>
                  <a:pt x="880495" y="589296"/>
                  <a:pt x="879055" y="589591"/>
                  <a:pt x="877718" y="590157"/>
                </a:cubicBezTo>
                <a:lnTo>
                  <a:pt x="877718" y="590157"/>
                </a:lnTo>
                <a:lnTo>
                  <a:pt x="873021" y="593811"/>
                </a:lnTo>
                <a:cubicBezTo>
                  <a:pt x="871170" y="596314"/>
                  <a:pt x="870656" y="599565"/>
                  <a:pt x="871650" y="602517"/>
                </a:cubicBezTo>
                <a:lnTo>
                  <a:pt x="877787" y="600038"/>
                </a:lnTo>
                <a:lnTo>
                  <a:pt x="877718" y="600675"/>
                </a:lnTo>
                <a:cubicBezTo>
                  <a:pt x="878130" y="600521"/>
                  <a:pt x="878541" y="600439"/>
                  <a:pt x="878987" y="600439"/>
                </a:cubicBezTo>
                <a:cubicBezTo>
                  <a:pt x="879604" y="600463"/>
                  <a:pt x="880255" y="600590"/>
                  <a:pt x="880838" y="600819"/>
                </a:cubicBezTo>
                <a:cubicBezTo>
                  <a:pt x="881421" y="601039"/>
                  <a:pt x="882038" y="601166"/>
                  <a:pt x="882656" y="601193"/>
                </a:cubicBezTo>
                <a:cubicBezTo>
                  <a:pt x="883513" y="601169"/>
                  <a:pt x="884336" y="600895"/>
                  <a:pt x="885021" y="600401"/>
                </a:cubicBezTo>
                <a:lnTo>
                  <a:pt x="884473" y="598155"/>
                </a:lnTo>
                <a:lnTo>
                  <a:pt x="890781" y="595608"/>
                </a:lnTo>
                <a:cubicBezTo>
                  <a:pt x="889547" y="591789"/>
                  <a:pt x="885981" y="589224"/>
                  <a:pt x="881969" y="589286"/>
                </a:cubicBezTo>
                <a:moveTo>
                  <a:pt x="1417821" y="1688829"/>
                </a:moveTo>
                <a:cubicBezTo>
                  <a:pt x="1414907" y="1688866"/>
                  <a:pt x="1412061" y="1689710"/>
                  <a:pt x="1409593" y="1691266"/>
                </a:cubicBezTo>
                <a:lnTo>
                  <a:pt x="1407193" y="1698363"/>
                </a:lnTo>
                <a:lnTo>
                  <a:pt x="1409627" y="1705529"/>
                </a:lnTo>
                <a:lnTo>
                  <a:pt x="1417684" y="1708162"/>
                </a:lnTo>
                <a:cubicBezTo>
                  <a:pt x="1419741" y="1706644"/>
                  <a:pt x="1421969" y="1705371"/>
                  <a:pt x="1424301" y="1704374"/>
                </a:cubicBezTo>
                <a:cubicBezTo>
                  <a:pt x="1427421" y="1703407"/>
                  <a:pt x="1430027" y="1701257"/>
                  <a:pt x="1431569" y="1698384"/>
                </a:cubicBezTo>
                <a:lnTo>
                  <a:pt x="1426324" y="1690090"/>
                </a:lnTo>
                <a:lnTo>
                  <a:pt x="1423032" y="1689617"/>
                </a:lnTo>
                <a:cubicBezTo>
                  <a:pt x="1421318" y="1689137"/>
                  <a:pt x="1419569" y="1688873"/>
                  <a:pt x="1417821" y="1688829"/>
                </a:cubicBezTo>
                <a:moveTo>
                  <a:pt x="713833" y="2087359"/>
                </a:moveTo>
                <a:cubicBezTo>
                  <a:pt x="701490" y="2090740"/>
                  <a:pt x="702312" y="2099867"/>
                  <a:pt x="702895" y="2102565"/>
                </a:cubicBezTo>
                <a:lnTo>
                  <a:pt x="705844" y="2106563"/>
                </a:lnTo>
                <a:cubicBezTo>
                  <a:pt x="707764" y="2107303"/>
                  <a:pt x="709787" y="2107653"/>
                  <a:pt x="711844" y="2107591"/>
                </a:cubicBezTo>
                <a:cubicBezTo>
                  <a:pt x="715273" y="2107766"/>
                  <a:pt x="718667" y="2106686"/>
                  <a:pt x="721376" y="2104557"/>
                </a:cubicBezTo>
                <a:cubicBezTo>
                  <a:pt x="723913" y="2102277"/>
                  <a:pt x="724907" y="2098766"/>
                  <a:pt x="724016" y="2095488"/>
                </a:cubicBezTo>
                <a:lnTo>
                  <a:pt x="718461" y="2091154"/>
                </a:lnTo>
                <a:lnTo>
                  <a:pt x="720244" y="2091665"/>
                </a:lnTo>
                <a:lnTo>
                  <a:pt x="713833" y="2087345"/>
                </a:lnTo>
                <a:moveTo>
                  <a:pt x="674233" y="1699468"/>
                </a:moveTo>
                <a:cubicBezTo>
                  <a:pt x="673581" y="1699468"/>
                  <a:pt x="672964" y="1699512"/>
                  <a:pt x="672312" y="1699601"/>
                </a:cubicBezTo>
                <a:lnTo>
                  <a:pt x="669398" y="1700884"/>
                </a:lnTo>
                <a:lnTo>
                  <a:pt x="665284" y="1704240"/>
                </a:lnTo>
                <a:lnTo>
                  <a:pt x="663261" y="1706935"/>
                </a:lnTo>
                <a:cubicBezTo>
                  <a:pt x="661513" y="1711252"/>
                  <a:pt x="661376" y="1716051"/>
                  <a:pt x="662850" y="1720468"/>
                </a:cubicBezTo>
                <a:cubicBezTo>
                  <a:pt x="665044" y="1726896"/>
                  <a:pt x="670495" y="1731662"/>
                  <a:pt x="677181" y="1732961"/>
                </a:cubicBezTo>
                <a:lnTo>
                  <a:pt x="683249" y="1730307"/>
                </a:lnTo>
                <a:lnTo>
                  <a:pt x="688873" y="1722014"/>
                </a:lnTo>
                <a:lnTo>
                  <a:pt x="689387" y="1714845"/>
                </a:lnTo>
                <a:lnTo>
                  <a:pt x="688495" y="1712239"/>
                </a:lnTo>
                <a:cubicBezTo>
                  <a:pt x="684861" y="1701566"/>
                  <a:pt x="678587" y="1699468"/>
                  <a:pt x="674233" y="1699468"/>
                </a:cubicBezTo>
                <a:moveTo>
                  <a:pt x="949238" y="1792227"/>
                </a:moveTo>
                <a:cubicBezTo>
                  <a:pt x="948587" y="1792227"/>
                  <a:pt x="947936" y="1792317"/>
                  <a:pt x="947318" y="1792488"/>
                </a:cubicBezTo>
                <a:lnTo>
                  <a:pt x="945535" y="1795992"/>
                </a:lnTo>
                <a:lnTo>
                  <a:pt x="946324" y="1795649"/>
                </a:lnTo>
                <a:lnTo>
                  <a:pt x="942381" y="1803878"/>
                </a:lnTo>
                <a:cubicBezTo>
                  <a:pt x="943410" y="1806940"/>
                  <a:pt x="945672" y="1809415"/>
                  <a:pt x="948656" y="1810660"/>
                </a:cubicBezTo>
                <a:cubicBezTo>
                  <a:pt x="949341" y="1810882"/>
                  <a:pt x="950027" y="1810999"/>
                  <a:pt x="950747" y="1811002"/>
                </a:cubicBezTo>
                <a:cubicBezTo>
                  <a:pt x="952632" y="1810934"/>
                  <a:pt x="954415" y="1810286"/>
                  <a:pt x="955924" y="1809151"/>
                </a:cubicBezTo>
                <a:lnTo>
                  <a:pt x="957810" y="1801625"/>
                </a:lnTo>
                <a:lnTo>
                  <a:pt x="957158" y="1800004"/>
                </a:lnTo>
                <a:cubicBezTo>
                  <a:pt x="956404" y="1797994"/>
                  <a:pt x="954244" y="1792234"/>
                  <a:pt x="949238" y="1792234"/>
                </a:cubicBezTo>
                <a:moveTo>
                  <a:pt x="1213650" y="1987663"/>
                </a:moveTo>
                <a:lnTo>
                  <a:pt x="1209432" y="1987687"/>
                </a:lnTo>
                <a:lnTo>
                  <a:pt x="1203501" y="1995768"/>
                </a:lnTo>
                <a:cubicBezTo>
                  <a:pt x="1204289" y="1998405"/>
                  <a:pt x="1205833" y="2000750"/>
                  <a:pt x="1207958" y="2002522"/>
                </a:cubicBezTo>
                <a:lnTo>
                  <a:pt x="1212826" y="2008303"/>
                </a:lnTo>
                <a:cubicBezTo>
                  <a:pt x="1216289" y="2007528"/>
                  <a:pt x="1219238" y="2005255"/>
                  <a:pt x="1220850" y="2002101"/>
                </a:cubicBezTo>
                <a:cubicBezTo>
                  <a:pt x="1222222" y="1998933"/>
                  <a:pt x="1222289" y="1995350"/>
                  <a:pt x="1221021" y="1992134"/>
                </a:cubicBezTo>
                <a:lnTo>
                  <a:pt x="1220404" y="1990594"/>
                </a:lnTo>
                <a:lnTo>
                  <a:pt x="1213650" y="1987663"/>
                </a:lnTo>
                <a:moveTo>
                  <a:pt x="302987" y="1879443"/>
                </a:moveTo>
                <a:cubicBezTo>
                  <a:pt x="302267" y="1879447"/>
                  <a:pt x="301581" y="1879502"/>
                  <a:pt x="300861" y="1879605"/>
                </a:cubicBezTo>
                <a:lnTo>
                  <a:pt x="296301" y="1885433"/>
                </a:lnTo>
                <a:lnTo>
                  <a:pt x="295821" y="1889990"/>
                </a:lnTo>
                <a:cubicBezTo>
                  <a:pt x="295444" y="1892167"/>
                  <a:pt x="295204" y="1894368"/>
                  <a:pt x="295135" y="1896576"/>
                </a:cubicBezTo>
                <a:lnTo>
                  <a:pt x="301581" y="1902199"/>
                </a:lnTo>
                <a:cubicBezTo>
                  <a:pt x="305696" y="1901109"/>
                  <a:pt x="309124" y="1898290"/>
                  <a:pt x="310976" y="1894478"/>
                </a:cubicBezTo>
                <a:cubicBezTo>
                  <a:pt x="312450" y="1891714"/>
                  <a:pt x="312759" y="1888468"/>
                  <a:pt x="311833" y="1885474"/>
                </a:cubicBezTo>
                <a:cubicBezTo>
                  <a:pt x="310564" y="1881710"/>
                  <a:pt x="306964" y="1879252"/>
                  <a:pt x="302987" y="1879454"/>
                </a:cubicBezTo>
                <a:moveTo>
                  <a:pt x="531672" y="1909920"/>
                </a:moveTo>
                <a:cubicBezTo>
                  <a:pt x="528244" y="1910383"/>
                  <a:pt x="525227" y="1912454"/>
                  <a:pt x="523547" y="1915502"/>
                </a:cubicBezTo>
                <a:cubicBezTo>
                  <a:pt x="521969" y="1918450"/>
                  <a:pt x="521696" y="1921927"/>
                  <a:pt x="522826" y="1925078"/>
                </a:cubicBezTo>
                <a:cubicBezTo>
                  <a:pt x="524164" y="1930118"/>
                  <a:pt x="529341" y="1933118"/>
                  <a:pt x="534381" y="1931777"/>
                </a:cubicBezTo>
                <a:cubicBezTo>
                  <a:pt x="534587" y="1931722"/>
                  <a:pt x="534793" y="1931661"/>
                  <a:pt x="534998" y="1931592"/>
                </a:cubicBezTo>
                <a:lnTo>
                  <a:pt x="538701" y="1925325"/>
                </a:lnTo>
                <a:lnTo>
                  <a:pt x="538838" y="1923610"/>
                </a:lnTo>
                <a:cubicBezTo>
                  <a:pt x="539318" y="1920967"/>
                  <a:pt x="539112" y="1918252"/>
                  <a:pt x="538289" y="1915697"/>
                </a:cubicBezTo>
                <a:lnTo>
                  <a:pt x="536884" y="1912577"/>
                </a:lnTo>
                <a:lnTo>
                  <a:pt x="531672" y="1909948"/>
                </a:lnTo>
                <a:moveTo>
                  <a:pt x="1161296" y="517677"/>
                </a:moveTo>
                <a:lnTo>
                  <a:pt x="1156084" y="524606"/>
                </a:lnTo>
                <a:lnTo>
                  <a:pt x="1155158" y="526275"/>
                </a:lnTo>
                <a:cubicBezTo>
                  <a:pt x="1152998" y="529334"/>
                  <a:pt x="1152141" y="533143"/>
                  <a:pt x="1152793" y="536839"/>
                </a:cubicBezTo>
                <a:lnTo>
                  <a:pt x="1160027" y="540922"/>
                </a:lnTo>
                <a:cubicBezTo>
                  <a:pt x="1164929" y="538701"/>
                  <a:pt x="1170964" y="529526"/>
                  <a:pt x="1168701" y="522939"/>
                </a:cubicBezTo>
                <a:cubicBezTo>
                  <a:pt x="1167638" y="519751"/>
                  <a:pt x="1164656" y="517618"/>
                  <a:pt x="1161296" y="517677"/>
                </a:cubicBezTo>
                <a:moveTo>
                  <a:pt x="667581" y="729545"/>
                </a:moveTo>
                <a:cubicBezTo>
                  <a:pt x="663261" y="729531"/>
                  <a:pt x="659112" y="731102"/>
                  <a:pt x="655889" y="733961"/>
                </a:cubicBezTo>
                <a:cubicBezTo>
                  <a:pt x="650267" y="739083"/>
                  <a:pt x="647593" y="746702"/>
                  <a:pt x="648793" y="754217"/>
                </a:cubicBezTo>
                <a:lnTo>
                  <a:pt x="652495" y="762103"/>
                </a:lnTo>
                <a:lnTo>
                  <a:pt x="657227" y="767064"/>
                </a:lnTo>
                <a:lnTo>
                  <a:pt x="661650" y="769971"/>
                </a:lnTo>
                <a:lnTo>
                  <a:pt x="663638" y="771086"/>
                </a:lnTo>
                <a:cubicBezTo>
                  <a:pt x="668301" y="774154"/>
                  <a:pt x="673718" y="775930"/>
                  <a:pt x="679307" y="776229"/>
                </a:cubicBezTo>
                <a:cubicBezTo>
                  <a:pt x="682119" y="776229"/>
                  <a:pt x="684861" y="775656"/>
                  <a:pt x="687432" y="774538"/>
                </a:cubicBezTo>
                <a:cubicBezTo>
                  <a:pt x="693913" y="771525"/>
                  <a:pt x="698747" y="765830"/>
                  <a:pt x="700701" y="758949"/>
                </a:cubicBezTo>
                <a:lnTo>
                  <a:pt x="697787" y="744891"/>
                </a:lnTo>
                <a:lnTo>
                  <a:pt x="692712" y="739330"/>
                </a:lnTo>
                <a:lnTo>
                  <a:pt x="693604" y="737836"/>
                </a:lnTo>
                <a:cubicBezTo>
                  <a:pt x="689936" y="733094"/>
                  <a:pt x="684312" y="730269"/>
                  <a:pt x="678312" y="730145"/>
                </a:cubicBezTo>
                <a:cubicBezTo>
                  <a:pt x="677455" y="730145"/>
                  <a:pt x="676564" y="730207"/>
                  <a:pt x="675707" y="730330"/>
                </a:cubicBezTo>
                <a:lnTo>
                  <a:pt x="675055" y="730841"/>
                </a:lnTo>
                <a:cubicBezTo>
                  <a:pt x="672656" y="730022"/>
                  <a:pt x="670119" y="729586"/>
                  <a:pt x="667581" y="729549"/>
                </a:cubicBezTo>
                <a:moveTo>
                  <a:pt x="1150324" y="857201"/>
                </a:moveTo>
                <a:lnTo>
                  <a:pt x="1146072" y="857253"/>
                </a:lnTo>
                <a:lnTo>
                  <a:pt x="1141718" y="859025"/>
                </a:lnTo>
                <a:lnTo>
                  <a:pt x="1139387" y="860671"/>
                </a:lnTo>
                <a:lnTo>
                  <a:pt x="1136164" y="864391"/>
                </a:lnTo>
                <a:lnTo>
                  <a:pt x="1134724" y="867065"/>
                </a:lnTo>
                <a:cubicBezTo>
                  <a:pt x="1133455" y="871114"/>
                  <a:pt x="1133455" y="875448"/>
                  <a:pt x="1134656" y="879511"/>
                </a:cubicBezTo>
                <a:cubicBezTo>
                  <a:pt x="1136678" y="885765"/>
                  <a:pt x="1142609" y="889913"/>
                  <a:pt x="1149158" y="889653"/>
                </a:cubicBezTo>
                <a:cubicBezTo>
                  <a:pt x="1149878" y="889653"/>
                  <a:pt x="1150633" y="889611"/>
                  <a:pt x="1151352" y="889536"/>
                </a:cubicBezTo>
                <a:lnTo>
                  <a:pt x="1155947" y="886587"/>
                </a:lnTo>
                <a:lnTo>
                  <a:pt x="1161501" y="877114"/>
                </a:lnTo>
                <a:cubicBezTo>
                  <a:pt x="1162598" y="873353"/>
                  <a:pt x="1162530" y="869352"/>
                  <a:pt x="1161296" y="865632"/>
                </a:cubicBezTo>
                <a:lnTo>
                  <a:pt x="1160233" y="863150"/>
                </a:lnTo>
                <a:lnTo>
                  <a:pt x="1156701" y="859687"/>
                </a:lnTo>
                <a:lnTo>
                  <a:pt x="1150324" y="857201"/>
                </a:lnTo>
                <a:moveTo>
                  <a:pt x="218130" y="845544"/>
                </a:moveTo>
                <a:cubicBezTo>
                  <a:pt x="214907" y="845592"/>
                  <a:pt x="211752" y="846525"/>
                  <a:pt x="209010" y="848239"/>
                </a:cubicBezTo>
                <a:lnTo>
                  <a:pt x="206164" y="852069"/>
                </a:lnTo>
                <a:lnTo>
                  <a:pt x="203936" y="859553"/>
                </a:lnTo>
                <a:lnTo>
                  <a:pt x="204175" y="864473"/>
                </a:lnTo>
                <a:cubicBezTo>
                  <a:pt x="208941" y="875829"/>
                  <a:pt x="215969" y="878873"/>
                  <a:pt x="220976" y="879422"/>
                </a:cubicBezTo>
                <a:lnTo>
                  <a:pt x="224609" y="878606"/>
                </a:lnTo>
                <a:lnTo>
                  <a:pt x="229889" y="875489"/>
                </a:lnTo>
                <a:lnTo>
                  <a:pt x="232530" y="872493"/>
                </a:lnTo>
                <a:cubicBezTo>
                  <a:pt x="234690" y="867634"/>
                  <a:pt x="234964" y="862142"/>
                  <a:pt x="233284" y="857095"/>
                </a:cubicBezTo>
                <a:cubicBezTo>
                  <a:pt x="231810" y="852412"/>
                  <a:pt x="228347" y="848606"/>
                  <a:pt x="223855" y="846662"/>
                </a:cubicBezTo>
                <a:cubicBezTo>
                  <a:pt x="222038" y="845918"/>
                  <a:pt x="220084" y="845537"/>
                  <a:pt x="218130" y="845544"/>
                </a:cubicBezTo>
                <a:moveTo>
                  <a:pt x="313547" y="1128744"/>
                </a:moveTo>
                <a:cubicBezTo>
                  <a:pt x="312861" y="1128747"/>
                  <a:pt x="312141" y="1128802"/>
                  <a:pt x="311455" y="1128912"/>
                </a:cubicBezTo>
                <a:lnTo>
                  <a:pt x="307204" y="1131802"/>
                </a:lnTo>
                <a:lnTo>
                  <a:pt x="302164" y="1140209"/>
                </a:lnTo>
                <a:cubicBezTo>
                  <a:pt x="301135" y="1142884"/>
                  <a:pt x="300793" y="1145767"/>
                  <a:pt x="301135" y="1148609"/>
                </a:cubicBezTo>
                <a:lnTo>
                  <a:pt x="303741" y="1153296"/>
                </a:lnTo>
                <a:lnTo>
                  <a:pt x="311387" y="1158878"/>
                </a:lnTo>
                <a:cubicBezTo>
                  <a:pt x="313307" y="1159725"/>
                  <a:pt x="315398" y="1160174"/>
                  <a:pt x="317524" y="1160201"/>
                </a:cubicBezTo>
                <a:cubicBezTo>
                  <a:pt x="317936" y="1160201"/>
                  <a:pt x="318381" y="1160181"/>
                  <a:pt x="318826" y="1160136"/>
                </a:cubicBezTo>
                <a:lnTo>
                  <a:pt x="323284" y="1157270"/>
                </a:lnTo>
                <a:lnTo>
                  <a:pt x="328735" y="1148225"/>
                </a:lnTo>
                <a:cubicBezTo>
                  <a:pt x="329558" y="1145736"/>
                  <a:pt x="329867" y="1143100"/>
                  <a:pt x="329627" y="1140484"/>
                </a:cubicBezTo>
                <a:lnTo>
                  <a:pt x="327055" y="1135683"/>
                </a:lnTo>
                <a:lnTo>
                  <a:pt x="319170" y="1129927"/>
                </a:lnTo>
                <a:cubicBezTo>
                  <a:pt x="317387" y="1129183"/>
                  <a:pt x="315466" y="1128785"/>
                  <a:pt x="313547" y="1128754"/>
                </a:cubicBezTo>
                <a:moveTo>
                  <a:pt x="1069444" y="712461"/>
                </a:moveTo>
                <a:lnTo>
                  <a:pt x="1065124" y="714233"/>
                </a:lnTo>
                <a:lnTo>
                  <a:pt x="1061799" y="717357"/>
                </a:lnTo>
                <a:lnTo>
                  <a:pt x="1058027" y="725242"/>
                </a:lnTo>
                <a:cubicBezTo>
                  <a:pt x="1057204" y="727769"/>
                  <a:pt x="1056895" y="730443"/>
                  <a:pt x="1057135" y="733094"/>
                </a:cubicBezTo>
                <a:lnTo>
                  <a:pt x="1059878" y="737894"/>
                </a:lnTo>
                <a:lnTo>
                  <a:pt x="1068381" y="743760"/>
                </a:lnTo>
                <a:cubicBezTo>
                  <a:pt x="1070027" y="744346"/>
                  <a:pt x="1071741" y="744648"/>
                  <a:pt x="1073490" y="744658"/>
                </a:cubicBezTo>
                <a:cubicBezTo>
                  <a:pt x="1076439" y="744631"/>
                  <a:pt x="1079284" y="743746"/>
                  <a:pt x="1081718" y="742111"/>
                </a:cubicBezTo>
                <a:lnTo>
                  <a:pt x="1084358" y="738559"/>
                </a:lnTo>
                <a:lnTo>
                  <a:pt x="1086656" y="731544"/>
                </a:lnTo>
                <a:lnTo>
                  <a:pt x="1086656" y="726902"/>
                </a:lnTo>
                <a:lnTo>
                  <a:pt x="1084255" y="719825"/>
                </a:lnTo>
                <a:lnTo>
                  <a:pt x="1080998" y="716054"/>
                </a:lnTo>
                <a:lnTo>
                  <a:pt x="1074210" y="712656"/>
                </a:lnTo>
                <a:lnTo>
                  <a:pt x="1069444" y="712461"/>
                </a:lnTo>
                <a:moveTo>
                  <a:pt x="930244" y="319275"/>
                </a:moveTo>
                <a:cubicBezTo>
                  <a:pt x="930107" y="319275"/>
                  <a:pt x="929969" y="319275"/>
                  <a:pt x="929867" y="319275"/>
                </a:cubicBezTo>
                <a:lnTo>
                  <a:pt x="926267" y="329280"/>
                </a:lnTo>
                <a:lnTo>
                  <a:pt x="926609" y="327405"/>
                </a:lnTo>
                <a:lnTo>
                  <a:pt x="925135" y="328553"/>
                </a:lnTo>
                <a:cubicBezTo>
                  <a:pt x="921535" y="330525"/>
                  <a:pt x="919273" y="334306"/>
                  <a:pt x="919273" y="338417"/>
                </a:cubicBezTo>
                <a:lnTo>
                  <a:pt x="926644" y="343375"/>
                </a:lnTo>
                <a:cubicBezTo>
                  <a:pt x="927158" y="343121"/>
                  <a:pt x="927707" y="342987"/>
                  <a:pt x="928255" y="342984"/>
                </a:cubicBezTo>
                <a:cubicBezTo>
                  <a:pt x="929112" y="343039"/>
                  <a:pt x="929969" y="343186"/>
                  <a:pt x="930793" y="343416"/>
                </a:cubicBezTo>
                <a:lnTo>
                  <a:pt x="937032" y="336593"/>
                </a:lnTo>
                <a:lnTo>
                  <a:pt x="937547" y="333878"/>
                </a:lnTo>
                <a:cubicBezTo>
                  <a:pt x="938575" y="330895"/>
                  <a:pt x="938712" y="327682"/>
                  <a:pt x="937958" y="324621"/>
                </a:cubicBezTo>
                <a:cubicBezTo>
                  <a:pt x="936861" y="321315"/>
                  <a:pt x="933707" y="319135"/>
                  <a:pt x="930244" y="319269"/>
                </a:cubicBezTo>
                <a:moveTo>
                  <a:pt x="86815" y="610697"/>
                </a:moveTo>
                <a:cubicBezTo>
                  <a:pt x="86507" y="610697"/>
                  <a:pt x="86233" y="610697"/>
                  <a:pt x="85958" y="610735"/>
                </a:cubicBezTo>
                <a:lnTo>
                  <a:pt x="81707" y="613989"/>
                </a:lnTo>
                <a:cubicBezTo>
                  <a:pt x="80198" y="617691"/>
                  <a:pt x="80095" y="621826"/>
                  <a:pt x="81432" y="625598"/>
                </a:cubicBezTo>
                <a:cubicBezTo>
                  <a:pt x="82564" y="630117"/>
                  <a:pt x="86473" y="633384"/>
                  <a:pt x="91135" y="633669"/>
                </a:cubicBezTo>
                <a:cubicBezTo>
                  <a:pt x="92233" y="633662"/>
                  <a:pt x="93296" y="633473"/>
                  <a:pt x="94324" y="633103"/>
                </a:cubicBezTo>
                <a:lnTo>
                  <a:pt x="98336" y="625320"/>
                </a:lnTo>
                <a:cubicBezTo>
                  <a:pt x="99501" y="623105"/>
                  <a:pt x="100016" y="620609"/>
                  <a:pt x="99810" y="618120"/>
                </a:cubicBezTo>
                <a:lnTo>
                  <a:pt x="92609" y="612449"/>
                </a:lnTo>
                <a:cubicBezTo>
                  <a:pt x="90861" y="611376"/>
                  <a:pt x="88873" y="610766"/>
                  <a:pt x="86815" y="610680"/>
                </a:cubicBezTo>
                <a:moveTo>
                  <a:pt x="670495" y="387103"/>
                </a:moveTo>
                <a:cubicBezTo>
                  <a:pt x="667889" y="387130"/>
                  <a:pt x="665387" y="387970"/>
                  <a:pt x="663296" y="389503"/>
                </a:cubicBezTo>
                <a:lnTo>
                  <a:pt x="660861" y="395146"/>
                </a:lnTo>
                <a:cubicBezTo>
                  <a:pt x="661067" y="400687"/>
                  <a:pt x="665421" y="405189"/>
                  <a:pt x="670941" y="405576"/>
                </a:cubicBezTo>
                <a:cubicBezTo>
                  <a:pt x="672072" y="405573"/>
                  <a:pt x="673238" y="405363"/>
                  <a:pt x="674301" y="404962"/>
                </a:cubicBezTo>
                <a:cubicBezTo>
                  <a:pt x="679616" y="402854"/>
                  <a:pt x="682392" y="397005"/>
                  <a:pt x="680678" y="391553"/>
                </a:cubicBezTo>
                <a:lnTo>
                  <a:pt x="674953" y="387473"/>
                </a:lnTo>
                <a:lnTo>
                  <a:pt x="673307" y="387384"/>
                </a:lnTo>
                <a:cubicBezTo>
                  <a:pt x="672381" y="387216"/>
                  <a:pt x="671455" y="387123"/>
                  <a:pt x="670495" y="387110"/>
                </a:cubicBezTo>
                <a:moveTo>
                  <a:pt x="566164" y="617379"/>
                </a:moveTo>
                <a:lnTo>
                  <a:pt x="560884" y="618662"/>
                </a:lnTo>
                <a:cubicBezTo>
                  <a:pt x="551490" y="622317"/>
                  <a:pt x="547273" y="628413"/>
                  <a:pt x="548301" y="636771"/>
                </a:cubicBezTo>
                <a:lnTo>
                  <a:pt x="551249" y="641626"/>
                </a:lnTo>
                <a:lnTo>
                  <a:pt x="553410" y="643101"/>
                </a:lnTo>
                <a:lnTo>
                  <a:pt x="553307" y="643917"/>
                </a:lnTo>
                <a:cubicBezTo>
                  <a:pt x="557146" y="651418"/>
                  <a:pt x="562153" y="653112"/>
                  <a:pt x="565958" y="653112"/>
                </a:cubicBezTo>
                <a:cubicBezTo>
                  <a:pt x="566918" y="653109"/>
                  <a:pt x="567878" y="652999"/>
                  <a:pt x="568838" y="652790"/>
                </a:cubicBezTo>
                <a:lnTo>
                  <a:pt x="571204" y="651679"/>
                </a:lnTo>
                <a:lnTo>
                  <a:pt x="575284" y="648514"/>
                </a:lnTo>
                <a:cubicBezTo>
                  <a:pt x="581524" y="644379"/>
                  <a:pt x="584095" y="636525"/>
                  <a:pt x="581558" y="629499"/>
                </a:cubicBezTo>
                <a:cubicBezTo>
                  <a:pt x="580255" y="626133"/>
                  <a:pt x="578301" y="623054"/>
                  <a:pt x="575833" y="620434"/>
                </a:cubicBezTo>
                <a:lnTo>
                  <a:pt x="572370" y="618446"/>
                </a:lnTo>
                <a:lnTo>
                  <a:pt x="566164" y="617379"/>
                </a:lnTo>
                <a:moveTo>
                  <a:pt x="702484" y="535519"/>
                </a:moveTo>
                <a:lnTo>
                  <a:pt x="697787" y="536050"/>
                </a:lnTo>
                <a:cubicBezTo>
                  <a:pt x="694119" y="538214"/>
                  <a:pt x="682941" y="544776"/>
                  <a:pt x="683284" y="558891"/>
                </a:cubicBezTo>
                <a:lnTo>
                  <a:pt x="685821" y="564216"/>
                </a:lnTo>
                <a:lnTo>
                  <a:pt x="692575" y="569602"/>
                </a:lnTo>
                <a:lnTo>
                  <a:pt x="697924" y="570669"/>
                </a:lnTo>
                <a:cubicBezTo>
                  <a:pt x="702312" y="569297"/>
                  <a:pt x="710404" y="566777"/>
                  <a:pt x="714141" y="558758"/>
                </a:cubicBezTo>
                <a:cubicBezTo>
                  <a:pt x="716198" y="554170"/>
                  <a:pt x="716370" y="548966"/>
                  <a:pt x="714656" y="544245"/>
                </a:cubicBezTo>
                <a:lnTo>
                  <a:pt x="713284" y="541056"/>
                </a:lnTo>
                <a:lnTo>
                  <a:pt x="709616" y="537826"/>
                </a:lnTo>
                <a:lnTo>
                  <a:pt x="702484" y="535519"/>
                </a:lnTo>
                <a:moveTo>
                  <a:pt x="431112" y="302914"/>
                </a:moveTo>
                <a:cubicBezTo>
                  <a:pt x="426450" y="302637"/>
                  <a:pt x="421924" y="304587"/>
                  <a:pt x="418907" y="308174"/>
                </a:cubicBezTo>
                <a:lnTo>
                  <a:pt x="422507" y="317667"/>
                </a:lnTo>
                <a:cubicBezTo>
                  <a:pt x="431112" y="318003"/>
                  <a:pt x="439581" y="319714"/>
                  <a:pt x="447638" y="322738"/>
                </a:cubicBezTo>
                <a:lnTo>
                  <a:pt x="453741" y="313927"/>
                </a:lnTo>
                <a:cubicBezTo>
                  <a:pt x="448530" y="307265"/>
                  <a:pt x="440644" y="303243"/>
                  <a:pt x="432175" y="302938"/>
                </a:cubicBezTo>
                <a:cubicBezTo>
                  <a:pt x="431833" y="302938"/>
                  <a:pt x="431455" y="302914"/>
                  <a:pt x="431112" y="302914"/>
                </a:cubicBezTo>
                <a:moveTo>
                  <a:pt x="337581" y="554914"/>
                </a:moveTo>
                <a:cubicBezTo>
                  <a:pt x="336656" y="554918"/>
                  <a:pt x="335730" y="555041"/>
                  <a:pt x="334838" y="555281"/>
                </a:cubicBezTo>
                <a:lnTo>
                  <a:pt x="330415" y="563068"/>
                </a:lnTo>
                <a:cubicBezTo>
                  <a:pt x="329249" y="565286"/>
                  <a:pt x="328735" y="567775"/>
                  <a:pt x="328907" y="570267"/>
                </a:cubicBezTo>
                <a:lnTo>
                  <a:pt x="334838" y="575462"/>
                </a:lnTo>
                <a:lnTo>
                  <a:pt x="336415" y="575571"/>
                </a:lnTo>
                <a:cubicBezTo>
                  <a:pt x="337410" y="575750"/>
                  <a:pt x="338404" y="575849"/>
                  <a:pt x="339398" y="575870"/>
                </a:cubicBezTo>
                <a:cubicBezTo>
                  <a:pt x="341901" y="575839"/>
                  <a:pt x="344370" y="575047"/>
                  <a:pt x="346427" y="573600"/>
                </a:cubicBezTo>
                <a:lnTo>
                  <a:pt x="348826" y="567315"/>
                </a:lnTo>
                <a:lnTo>
                  <a:pt x="347867" y="563918"/>
                </a:lnTo>
                <a:cubicBezTo>
                  <a:pt x="345913" y="558130"/>
                  <a:pt x="342141" y="554907"/>
                  <a:pt x="337581" y="554907"/>
                </a:cubicBezTo>
                <a:moveTo>
                  <a:pt x="1041535" y="1256640"/>
                </a:moveTo>
                <a:cubicBezTo>
                  <a:pt x="1039889" y="1256640"/>
                  <a:pt x="1038278" y="1256853"/>
                  <a:pt x="1036701" y="1257268"/>
                </a:cubicBezTo>
                <a:lnTo>
                  <a:pt x="1028850" y="1263699"/>
                </a:lnTo>
                <a:lnTo>
                  <a:pt x="1027307" y="1266741"/>
                </a:lnTo>
                <a:lnTo>
                  <a:pt x="1026759" y="1266353"/>
                </a:lnTo>
                <a:cubicBezTo>
                  <a:pt x="1023810" y="1269809"/>
                  <a:pt x="1021821" y="1273965"/>
                  <a:pt x="1020964" y="1278415"/>
                </a:cubicBezTo>
                <a:lnTo>
                  <a:pt x="1016918" y="1282241"/>
                </a:lnTo>
                <a:lnTo>
                  <a:pt x="1013627" y="1288845"/>
                </a:lnTo>
                <a:lnTo>
                  <a:pt x="1012735" y="1291138"/>
                </a:lnTo>
                <a:cubicBezTo>
                  <a:pt x="1011535" y="1294841"/>
                  <a:pt x="1011158" y="1298760"/>
                  <a:pt x="1011638" y="1302621"/>
                </a:cubicBezTo>
                <a:lnTo>
                  <a:pt x="1017261" y="1312114"/>
                </a:lnTo>
                <a:lnTo>
                  <a:pt x="1024187" y="1316914"/>
                </a:lnTo>
                <a:lnTo>
                  <a:pt x="1027513" y="1318543"/>
                </a:lnTo>
                <a:cubicBezTo>
                  <a:pt x="1029638" y="1319211"/>
                  <a:pt x="1031833" y="1319558"/>
                  <a:pt x="1034061" y="1319572"/>
                </a:cubicBezTo>
                <a:cubicBezTo>
                  <a:pt x="1038072" y="1319541"/>
                  <a:pt x="1041981" y="1318365"/>
                  <a:pt x="1045341" y="1316181"/>
                </a:cubicBezTo>
                <a:lnTo>
                  <a:pt x="1050826" y="1308981"/>
                </a:lnTo>
                <a:lnTo>
                  <a:pt x="1053056" y="1302014"/>
                </a:lnTo>
                <a:lnTo>
                  <a:pt x="1053056" y="1298976"/>
                </a:lnTo>
                <a:lnTo>
                  <a:pt x="1058953" y="1292537"/>
                </a:lnTo>
                <a:lnTo>
                  <a:pt x="1061799" y="1284432"/>
                </a:lnTo>
                <a:lnTo>
                  <a:pt x="1061010" y="1272950"/>
                </a:lnTo>
                <a:cubicBezTo>
                  <a:pt x="1056621" y="1260895"/>
                  <a:pt x="1048735" y="1256650"/>
                  <a:pt x="1041535" y="1256650"/>
                </a:cubicBezTo>
                <a:moveTo>
                  <a:pt x="872301" y="1506196"/>
                </a:moveTo>
                <a:cubicBezTo>
                  <a:pt x="868050" y="1506168"/>
                  <a:pt x="864038" y="1508133"/>
                  <a:pt x="861466" y="1511500"/>
                </a:cubicBezTo>
                <a:cubicBezTo>
                  <a:pt x="857901" y="1516622"/>
                  <a:pt x="857079" y="1523177"/>
                  <a:pt x="859307" y="1529013"/>
                </a:cubicBezTo>
                <a:cubicBezTo>
                  <a:pt x="860609" y="1533501"/>
                  <a:pt x="863833" y="1537173"/>
                  <a:pt x="868119" y="1539017"/>
                </a:cubicBezTo>
                <a:cubicBezTo>
                  <a:pt x="869524" y="1539549"/>
                  <a:pt x="870998" y="1539823"/>
                  <a:pt x="872473" y="1539826"/>
                </a:cubicBezTo>
                <a:cubicBezTo>
                  <a:pt x="875044" y="1539802"/>
                  <a:pt x="877547" y="1539024"/>
                  <a:pt x="879672" y="1537584"/>
                </a:cubicBezTo>
                <a:lnTo>
                  <a:pt x="882244" y="1534032"/>
                </a:lnTo>
                <a:lnTo>
                  <a:pt x="883444" y="1530312"/>
                </a:lnTo>
                <a:lnTo>
                  <a:pt x="882656" y="1529691"/>
                </a:lnTo>
                <a:lnTo>
                  <a:pt x="885193" y="1525200"/>
                </a:lnTo>
                <a:lnTo>
                  <a:pt x="885775" y="1519303"/>
                </a:lnTo>
                <a:lnTo>
                  <a:pt x="884130" y="1514503"/>
                </a:lnTo>
                <a:lnTo>
                  <a:pt x="882347" y="1511719"/>
                </a:lnTo>
                <a:lnTo>
                  <a:pt x="878507" y="1508112"/>
                </a:lnTo>
                <a:lnTo>
                  <a:pt x="875730" y="1506610"/>
                </a:lnTo>
                <a:cubicBezTo>
                  <a:pt x="874598" y="1506346"/>
                  <a:pt x="873466" y="1506209"/>
                  <a:pt x="872301" y="1506209"/>
                </a:cubicBezTo>
                <a:moveTo>
                  <a:pt x="627844" y="1396245"/>
                </a:moveTo>
                <a:cubicBezTo>
                  <a:pt x="612175" y="1402238"/>
                  <a:pt x="603913" y="1419435"/>
                  <a:pt x="609021" y="1435420"/>
                </a:cubicBezTo>
                <a:cubicBezTo>
                  <a:pt x="610495" y="1439757"/>
                  <a:pt x="612929" y="1443700"/>
                  <a:pt x="616153" y="1446950"/>
                </a:cubicBezTo>
                <a:lnTo>
                  <a:pt x="622153" y="1450286"/>
                </a:lnTo>
                <a:lnTo>
                  <a:pt x="627604" y="1451486"/>
                </a:lnTo>
                <a:lnTo>
                  <a:pt x="634392" y="1450923"/>
                </a:lnTo>
                <a:lnTo>
                  <a:pt x="645261" y="1446501"/>
                </a:lnTo>
                <a:lnTo>
                  <a:pt x="652221" y="1439462"/>
                </a:lnTo>
                <a:lnTo>
                  <a:pt x="655341" y="1432046"/>
                </a:lnTo>
                <a:lnTo>
                  <a:pt x="655650" y="1421671"/>
                </a:lnTo>
                <a:lnTo>
                  <a:pt x="650815" y="1407497"/>
                </a:lnTo>
                <a:lnTo>
                  <a:pt x="644267" y="1399817"/>
                </a:lnTo>
                <a:lnTo>
                  <a:pt x="637376" y="1396481"/>
                </a:lnTo>
                <a:lnTo>
                  <a:pt x="627844" y="1396245"/>
                </a:lnTo>
                <a:moveTo>
                  <a:pt x="934598" y="1284106"/>
                </a:moveTo>
                <a:cubicBezTo>
                  <a:pt x="928427" y="1284189"/>
                  <a:pt x="922392" y="1286198"/>
                  <a:pt x="917421" y="1289860"/>
                </a:cubicBezTo>
                <a:lnTo>
                  <a:pt x="912553" y="1296487"/>
                </a:lnTo>
                <a:lnTo>
                  <a:pt x="910427" y="1302881"/>
                </a:lnTo>
                <a:lnTo>
                  <a:pt x="910941" y="1314147"/>
                </a:lnTo>
                <a:cubicBezTo>
                  <a:pt x="914712" y="1326346"/>
                  <a:pt x="925958" y="1334702"/>
                  <a:pt x="938712" y="1334805"/>
                </a:cubicBezTo>
                <a:lnTo>
                  <a:pt x="940941" y="1335086"/>
                </a:lnTo>
                <a:lnTo>
                  <a:pt x="948861" y="1333073"/>
                </a:lnTo>
                <a:lnTo>
                  <a:pt x="954415" y="1329302"/>
                </a:lnTo>
                <a:lnTo>
                  <a:pt x="959490" y="1322369"/>
                </a:lnTo>
                <a:cubicBezTo>
                  <a:pt x="961684" y="1315951"/>
                  <a:pt x="961684" y="1308994"/>
                  <a:pt x="959524" y="1302569"/>
                </a:cubicBezTo>
                <a:cubicBezTo>
                  <a:pt x="956953" y="1294718"/>
                  <a:pt x="950953" y="1288461"/>
                  <a:pt x="943204" y="1285570"/>
                </a:cubicBezTo>
                <a:cubicBezTo>
                  <a:pt x="940427" y="1284607"/>
                  <a:pt x="937513" y="1284117"/>
                  <a:pt x="934598" y="1284117"/>
                </a:cubicBezTo>
                <a:moveTo>
                  <a:pt x="1485947" y="1274880"/>
                </a:moveTo>
                <a:lnTo>
                  <a:pt x="1478781" y="1276673"/>
                </a:lnTo>
                <a:cubicBezTo>
                  <a:pt x="1475421" y="1282214"/>
                  <a:pt x="1476004" y="1287895"/>
                  <a:pt x="1478987" y="1294255"/>
                </a:cubicBezTo>
                <a:cubicBezTo>
                  <a:pt x="1480358" y="1296675"/>
                  <a:pt x="1481010" y="1299429"/>
                  <a:pt x="1480907" y="1302206"/>
                </a:cubicBezTo>
                <a:lnTo>
                  <a:pt x="1487969" y="1308377"/>
                </a:lnTo>
                <a:lnTo>
                  <a:pt x="1501032" y="1303073"/>
                </a:lnTo>
                <a:lnTo>
                  <a:pt x="1502473" y="1293151"/>
                </a:lnTo>
                <a:cubicBezTo>
                  <a:pt x="1499661" y="1290655"/>
                  <a:pt x="1497193" y="1287785"/>
                  <a:pt x="1495135" y="1284617"/>
                </a:cubicBezTo>
                <a:cubicBezTo>
                  <a:pt x="1492770" y="1280777"/>
                  <a:pt x="1489650" y="1277462"/>
                  <a:pt x="1485947" y="1274870"/>
                </a:cubicBezTo>
                <a:moveTo>
                  <a:pt x="124632" y="1387371"/>
                </a:moveTo>
                <a:lnTo>
                  <a:pt x="125901" y="1404514"/>
                </a:lnTo>
                <a:lnTo>
                  <a:pt x="130907" y="1397393"/>
                </a:lnTo>
                <a:cubicBezTo>
                  <a:pt x="131455" y="1395802"/>
                  <a:pt x="131696" y="1394119"/>
                  <a:pt x="131558" y="1392439"/>
                </a:cubicBezTo>
                <a:lnTo>
                  <a:pt x="124632" y="1387389"/>
                </a:lnTo>
                <a:moveTo>
                  <a:pt x="781924" y="1076390"/>
                </a:moveTo>
                <a:lnTo>
                  <a:pt x="777569" y="1078162"/>
                </a:lnTo>
                <a:lnTo>
                  <a:pt x="770953" y="1084519"/>
                </a:lnTo>
                <a:lnTo>
                  <a:pt x="766941" y="1093176"/>
                </a:lnTo>
                <a:cubicBezTo>
                  <a:pt x="765638" y="1096821"/>
                  <a:pt x="765193" y="1100733"/>
                  <a:pt x="765707" y="1104576"/>
                </a:cubicBezTo>
                <a:lnTo>
                  <a:pt x="771193" y="1114070"/>
                </a:lnTo>
                <a:lnTo>
                  <a:pt x="778050" y="1118966"/>
                </a:lnTo>
                <a:lnTo>
                  <a:pt x="781513" y="1120680"/>
                </a:lnTo>
                <a:cubicBezTo>
                  <a:pt x="783672" y="1121383"/>
                  <a:pt x="785936" y="1121750"/>
                  <a:pt x="788198" y="1121774"/>
                </a:cubicBezTo>
                <a:cubicBezTo>
                  <a:pt x="792244" y="1121753"/>
                  <a:pt x="796153" y="1120550"/>
                  <a:pt x="799513" y="1118311"/>
                </a:cubicBezTo>
                <a:lnTo>
                  <a:pt x="804895" y="1111186"/>
                </a:lnTo>
                <a:lnTo>
                  <a:pt x="807193" y="1104219"/>
                </a:lnTo>
                <a:lnTo>
                  <a:pt x="807124" y="1094938"/>
                </a:lnTo>
                <a:lnTo>
                  <a:pt x="804656" y="1087738"/>
                </a:lnTo>
                <a:lnTo>
                  <a:pt x="798244" y="1080147"/>
                </a:lnTo>
                <a:lnTo>
                  <a:pt x="791421" y="1076746"/>
                </a:lnTo>
                <a:lnTo>
                  <a:pt x="781924" y="1076359"/>
                </a:lnTo>
                <a:moveTo>
                  <a:pt x="919958" y="994803"/>
                </a:moveTo>
                <a:lnTo>
                  <a:pt x="913273" y="996658"/>
                </a:lnTo>
                <a:lnTo>
                  <a:pt x="908404" y="999782"/>
                </a:lnTo>
                <a:lnTo>
                  <a:pt x="903638" y="1005343"/>
                </a:lnTo>
                <a:cubicBezTo>
                  <a:pt x="900861" y="1011600"/>
                  <a:pt x="900621" y="1018687"/>
                  <a:pt x="902953" y="1025122"/>
                </a:cubicBezTo>
                <a:cubicBezTo>
                  <a:pt x="905627" y="1033234"/>
                  <a:pt x="911661" y="1039824"/>
                  <a:pt x="919478" y="1043235"/>
                </a:cubicBezTo>
                <a:lnTo>
                  <a:pt x="928461" y="1043109"/>
                </a:lnTo>
                <a:lnTo>
                  <a:pt x="935079" y="1040198"/>
                </a:lnTo>
                <a:lnTo>
                  <a:pt x="941558" y="1033567"/>
                </a:lnTo>
                <a:cubicBezTo>
                  <a:pt x="945055" y="1026593"/>
                  <a:pt x="945707" y="1018522"/>
                  <a:pt x="943376" y="1011075"/>
                </a:cubicBezTo>
                <a:cubicBezTo>
                  <a:pt x="940016" y="1001074"/>
                  <a:pt x="930518" y="994461"/>
                  <a:pt x="919958" y="994803"/>
                </a:cubicBezTo>
                <a:moveTo>
                  <a:pt x="1253833" y="929122"/>
                </a:moveTo>
                <a:cubicBezTo>
                  <a:pt x="1250061" y="929452"/>
                  <a:pt x="1246701" y="931639"/>
                  <a:pt x="1244884" y="934951"/>
                </a:cubicBezTo>
                <a:cubicBezTo>
                  <a:pt x="1241387" y="941026"/>
                  <a:pt x="1243410" y="950969"/>
                  <a:pt x="1249032" y="953774"/>
                </a:cubicBezTo>
                <a:cubicBezTo>
                  <a:pt x="1250164" y="954326"/>
                  <a:pt x="1251398" y="954614"/>
                  <a:pt x="1252633" y="954610"/>
                </a:cubicBezTo>
                <a:cubicBezTo>
                  <a:pt x="1253764" y="954607"/>
                  <a:pt x="1254895" y="954374"/>
                  <a:pt x="1255958" y="953925"/>
                </a:cubicBezTo>
                <a:lnTo>
                  <a:pt x="1258530" y="944969"/>
                </a:lnTo>
                <a:cubicBezTo>
                  <a:pt x="1260724" y="942010"/>
                  <a:pt x="1261341" y="938157"/>
                  <a:pt x="1260175" y="934656"/>
                </a:cubicBezTo>
                <a:lnTo>
                  <a:pt x="1258701" y="931625"/>
                </a:lnTo>
                <a:lnTo>
                  <a:pt x="1253833" y="929115"/>
                </a:lnTo>
                <a:moveTo>
                  <a:pt x="1233056" y="1057958"/>
                </a:moveTo>
                <a:cubicBezTo>
                  <a:pt x="1228358" y="1057882"/>
                  <a:pt x="1223936" y="1060176"/>
                  <a:pt x="1221296" y="1064061"/>
                </a:cubicBezTo>
                <a:cubicBezTo>
                  <a:pt x="1218141" y="1068892"/>
                  <a:pt x="1217490" y="1074936"/>
                  <a:pt x="1219513" y="1080333"/>
                </a:cubicBezTo>
                <a:cubicBezTo>
                  <a:pt x="1221021" y="1085691"/>
                  <a:pt x="1225238" y="1089878"/>
                  <a:pt x="1230587" y="1091386"/>
                </a:cubicBezTo>
                <a:cubicBezTo>
                  <a:pt x="1231513" y="1091606"/>
                  <a:pt x="1232473" y="1091722"/>
                  <a:pt x="1233432" y="1091729"/>
                </a:cubicBezTo>
                <a:cubicBezTo>
                  <a:pt x="1237718" y="1091606"/>
                  <a:pt x="1241730" y="1089610"/>
                  <a:pt x="1244404" y="1086271"/>
                </a:cubicBezTo>
                <a:lnTo>
                  <a:pt x="1246016" y="1082956"/>
                </a:lnTo>
                <a:lnTo>
                  <a:pt x="1247112" y="1077014"/>
                </a:lnTo>
                <a:lnTo>
                  <a:pt x="1246804" y="1073294"/>
                </a:lnTo>
                <a:lnTo>
                  <a:pt x="1244404" y="1066210"/>
                </a:lnTo>
                <a:lnTo>
                  <a:pt x="1242415" y="1063221"/>
                </a:lnTo>
                <a:lnTo>
                  <a:pt x="1238027" y="1059477"/>
                </a:lnTo>
                <a:lnTo>
                  <a:pt x="1234804" y="1058064"/>
                </a:lnTo>
                <a:cubicBezTo>
                  <a:pt x="1234222" y="1058006"/>
                  <a:pt x="1233638" y="1057975"/>
                  <a:pt x="1233056" y="1057975"/>
                </a:cubicBezTo>
                <a:moveTo>
                  <a:pt x="1132598" y="1726252"/>
                </a:moveTo>
                <a:lnTo>
                  <a:pt x="1127524" y="1735276"/>
                </a:lnTo>
                <a:lnTo>
                  <a:pt x="1128141" y="1737333"/>
                </a:lnTo>
                <a:lnTo>
                  <a:pt x="1128964" y="1740151"/>
                </a:lnTo>
                <a:cubicBezTo>
                  <a:pt x="1129718" y="1743134"/>
                  <a:pt x="1131844" y="1745578"/>
                  <a:pt x="1134690" y="1746737"/>
                </a:cubicBezTo>
                <a:cubicBezTo>
                  <a:pt x="1135307" y="1746929"/>
                  <a:pt x="1135992" y="1747029"/>
                  <a:pt x="1136644" y="1747029"/>
                </a:cubicBezTo>
                <a:cubicBezTo>
                  <a:pt x="1138976" y="1746895"/>
                  <a:pt x="1141204" y="1745921"/>
                  <a:pt x="1142884" y="1744286"/>
                </a:cubicBezTo>
                <a:lnTo>
                  <a:pt x="1144324" y="1742229"/>
                </a:lnTo>
                <a:cubicBezTo>
                  <a:pt x="1145593" y="1739616"/>
                  <a:pt x="1145833" y="1736626"/>
                  <a:pt x="1145010" y="1733842"/>
                </a:cubicBezTo>
                <a:cubicBezTo>
                  <a:pt x="1142850" y="1727582"/>
                  <a:pt x="1135616" y="1726642"/>
                  <a:pt x="1132598" y="1726255"/>
                </a:cubicBezTo>
                <a:moveTo>
                  <a:pt x="843775" y="846141"/>
                </a:moveTo>
                <a:cubicBezTo>
                  <a:pt x="834759" y="846237"/>
                  <a:pt x="826530" y="851349"/>
                  <a:pt x="822450" y="859402"/>
                </a:cubicBezTo>
                <a:lnTo>
                  <a:pt x="820770" y="866568"/>
                </a:lnTo>
                <a:lnTo>
                  <a:pt x="820873" y="872644"/>
                </a:lnTo>
                <a:lnTo>
                  <a:pt x="822929" y="879741"/>
                </a:lnTo>
                <a:cubicBezTo>
                  <a:pt x="827936" y="887664"/>
                  <a:pt x="835752" y="893407"/>
                  <a:pt x="844804" y="895824"/>
                </a:cubicBezTo>
                <a:lnTo>
                  <a:pt x="852072" y="896078"/>
                </a:lnTo>
                <a:lnTo>
                  <a:pt x="857696" y="894435"/>
                </a:lnTo>
                <a:lnTo>
                  <a:pt x="863764" y="890321"/>
                </a:lnTo>
                <a:cubicBezTo>
                  <a:pt x="869764" y="883042"/>
                  <a:pt x="871547" y="873195"/>
                  <a:pt x="868564" y="864264"/>
                </a:cubicBezTo>
                <a:cubicBezTo>
                  <a:pt x="865273" y="854349"/>
                  <a:pt x="856461" y="847289"/>
                  <a:pt x="846072" y="846237"/>
                </a:cubicBezTo>
                <a:cubicBezTo>
                  <a:pt x="845318" y="846161"/>
                  <a:pt x="844530" y="846123"/>
                  <a:pt x="843775" y="846123"/>
                </a:cubicBezTo>
                <a:moveTo>
                  <a:pt x="375193" y="1385023"/>
                </a:moveTo>
                <a:lnTo>
                  <a:pt x="372895" y="1385153"/>
                </a:lnTo>
                <a:cubicBezTo>
                  <a:pt x="368712" y="1386333"/>
                  <a:pt x="365044" y="1388932"/>
                  <a:pt x="362541" y="1392508"/>
                </a:cubicBezTo>
                <a:lnTo>
                  <a:pt x="362712" y="1392744"/>
                </a:lnTo>
                <a:lnTo>
                  <a:pt x="360964" y="1394198"/>
                </a:lnTo>
                <a:lnTo>
                  <a:pt x="357261" y="1400956"/>
                </a:lnTo>
                <a:lnTo>
                  <a:pt x="356507" y="1405831"/>
                </a:lnTo>
                <a:lnTo>
                  <a:pt x="357432" y="1409294"/>
                </a:lnTo>
                <a:cubicBezTo>
                  <a:pt x="358838" y="1413892"/>
                  <a:pt x="362095" y="1417701"/>
                  <a:pt x="366415" y="1419813"/>
                </a:cubicBezTo>
                <a:cubicBezTo>
                  <a:pt x="368439" y="1420728"/>
                  <a:pt x="370667" y="1421198"/>
                  <a:pt x="372895" y="1421184"/>
                </a:cubicBezTo>
                <a:cubicBezTo>
                  <a:pt x="377421" y="1420930"/>
                  <a:pt x="381810" y="1419652"/>
                  <a:pt x="385752" y="1417450"/>
                </a:cubicBezTo>
                <a:lnTo>
                  <a:pt x="388907" y="1414022"/>
                </a:lnTo>
                <a:lnTo>
                  <a:pt x="391786" y="1406945"/>
                </a:lnTo>
                <a:lnTo>
                  <a:pt x="391958" y="1401943"/>
                </a:lnTo>
                <a:lnTo>
                  <a:pt x="391478" y="1400424"/>
                </a:lnTo>
                <a:cubicBezTo>
                  <a:pt x="389833" y="1394698"/>
                  <a:pt x="386233" y="1389741"/>
                  <a:pt x="381261" y="1386439"/>
                </a:cubicBezTo>
                <a:lnTo>
                  <a:pt x="379032" y="1385606"/>
                </a:lnTo>
                <a:lnTo>
                  <a:pt x="375193" y="1385047"/>
                </a:lnTo>
                <a:moveTo>
                  <a:pt x="660518" y="1088870"/>
                </a:moveTo>
                <a:lnTo>
                  <a:pt x="654004" y="1091523"/>
                </a:lnTo>
                <a:lnTo>
                  <a:pt x="646735" y="1099409"/>
                </a:lnTo>
                <a:lnTo>
                  <a:pt x="643889" y="1107490"/>
                </a:lnTo>
                <a:lnTo>
                  <a:pt x="644678" y="1119147"/>
                </a:lnTo>
                <a:cubicBezTo>
                  <a:pt x="649855" y="1132923"/>
                  <a:pt x="658701" y="1135334"/>
                  <a:pt x="664324" y="1135334"/>
                </a:cubicBezTo>
                <a:cubicBezTo>
                  <a:pt x="665696" y="1135337"/>
                  <a:pt x="667032" y="1135193"/>
                  <a:pt x="668370" y="1134912"/>
                </a:cubicBezTo>
                <a:lnTo>
                  <a:pt x="676358" y="1128922"/>
                </a:lnTo>
                <a:lnTo>
                  <a:pt x="681569" y="1119813"/>
                </a:lnTo>
                <a:cubicBezTo>
                  <a:pt x="683764" y="1115290"/>
                  <a:pt x="684724" y="1110264"/>
                  <a:pt x="684347" y="1105248"/>
                </a:cubicBezTo>
                <a:lnTo>
                  <a:pt x="678553" y="1095007"/>
                </a:lnTo>
                <a:lnTo>
                  <a:pt x="671455" y="1090135"/>
                </a:lnTo>
                <a:lnTo>
                  <a:pt x="660518" y="1088890"/>
                </a:lnTo>
                <a:moveTo>
                  <a:pt x="645296" y="0"/>
                </a:moveTo>
                <a:cubicBezTo>
                  <a:pt x="644336" y="7"/>
                  <a:pt x="643410" y="199"/>
                  <a:pt x="642518" y="562"/>
                </a:cubicBezTo>
                <a:cubicBezTo>
                  <a:pt x="639364" y="1999"/>
                  <a:pt x="636929" y="4598"/>
                  <a:pt x="635661" y="7814"/>
                </a:cubicBezTo>
                <a:cubicBezTo>
                  <a:pt x="634564" y="10145"/>
                  <a:pt x="634358" y="12813"/>
                  <a:pt x="635146" y="15274"/>
                </a:cubicBezTo>
                <a:lnTo>
                  <a:pt x="640770" y="12987"/>
                </a:lnTo>
                <a:lnTo>
                  <a:pt x="641558" y="14739"/>
                </a:lnTo>
                <a:cubicBezTo>
                  <a:pt x="641799" y="14842"/>
                  <a:pt x="642038" y="14894"/>
                  <a:pt x="642312" y="14890"/>
                </a:cubicBezTo>
                <a:cubicBezTo>
                  <a:pt x="644712" y="14081"/>
                  <a:pt x="646564" y="12165"/>
                  <a:pt x="647284" y="9747"/>
                </a:cubicBezTo>
                <a:lnTo>
                  <a:pt x="646324" y="7498"/>
                </a:lnTo>
                <a:lnTo>
                  <a:pt x="651913" y="5215"/>
                </a:lnTo>
                <a:cubicBezTo>
                  <a:pt x="651090" y="2211"/>
                  <a:pt x="648415" y="99"/>
                  <a:pt x="645296" y="10"/>
                </a:cubicBezTo>
                <a:moveTo>
                  <a:pt x="496564" y="824997"/>
                </a:moveTo>
                <a:cubicBezTo>
                  <a:pt x="492518" y="825017"/>
                  <a:pt x="488575" y="826053"/>
                  <a:pt x="485044" y="828007"/>
                </a:cubicBezTo>
                <a:lnTo>
                  <a:pt x="479318" y="834470"/>
                </a:lnTo>
                <a:lnTo>
                  <a:pt x="476541" y="840922"/>
                </a:lnTo>
                <a:lnTo>
                  <a:pt x="475718" y="849837"/>
                </a:lnTo>
                <a:cubicBezTo>
                  <a:pt x="476164" y="851921"/>
                  <a:pt x="476712" y="853982"/>
                  <a:pt x="477398" y="856008"/>
                </a:cubicBezTo>
                <a:cubicBezTo>
                  <a:pt x="483124" y="872808"/>
                  <a:pt x="495021" y="878733"/>
                  <a:pt x="504690" y="878733"/>
                </a:cubicBezTo>
                <a:cubicBezTo>
                  <a:pt x="505238" y="878733"/>
                  <a:pt x="505752" y="878733"/>
                  <a:pt x="506267" y="878681"/>
                </a:cubicBezTo>
                <a:lnTo>
                  <a:pt x="512987" y="875938"/>
                </a:lnTo>
                <a:lnTo>
                  <a:pt x="517616" y="872167"/>
                </a:lnTo>
                <a:lnTo>
                  <a:pt x="521730" y="866091"/>
                </a:lnTo>
                <a:cubicBezTo>
                  <a:pt x="524027" y="859217"/>
                  <a:pt x="523958" y="851784"/>
                  <a:pt x="521593" y="844941"/>
                </a:cubicBezTo>
                <a:cubicBezTo>
                  <a:pt x="519090" y="837010"/>
                  <a:pt x="513398" y="830486"/>
                  <a:pt x="505855" y="826958"/>
                </a:cubicBezTo>
                <a:cubicBezTo>
                  <a:pt x="502907" y="825682"/>
                  <a:pt x="499752" y="825021"/>
                  <a:pt x="496564" y="825014"/>
                </a:cubicBezTo>
                <a:moveTo>
                  <a:pt x="1195101" y="1431127"/>
                </a:moveTo>
                <a:cubicBezTo>
                  <a:pt x="1194415" y="1431130"/>
                  <a:pt x="1193764" y="1431182"/>
                  <a:pt x="1193079" y="1431285"/>
                </a:cubicBezTo>
                <a:lnTo>
                  <a:pt x="1188826" y="1434130"/>
                </a:lnTo>
                <a:lnTo>
                  <a:pt x="1183718" y="1442578"/>
                </a:lnTo>
                <a:cubicBezTo>
                  <a:pt x="1182724" y="1445325"/>
                  <a:pt x="1182381" y="1448270"/>
                  <a:pt x="1182724" y="1451174"/>
                </a:cubicBezTo>
                <a:lnTo>
                  <a:pt x="1185432" y="1455857"/>
                </a:lnTo>
                <a:lnTo>
                  <a:pt x="1193146" y="1461291"/>
                </a:lnTo>
                <a:cubicBezTo>
                  <a:pt x="1194895" y="1462066"/>
                  <a:pt x="1196815" y="1462478"/>
                  <a:pt x="1198735" y="1462492"/>
                </a:cubicBezTo>
                <a:cubicBezTo>
                  <a:pt x="1199455" y="1462492"/>
                  <a:pt x="1200175" y="1462430"/>
                  <a:pt x="1200895" y="1462317"/>
                </a:cubicBezTo>
                <a:lnTo>
                  <a:pt x="1205112" y="1459450"/>
                </a:lnTo>
                <a:lnTo>
                  <a:pt x="1210153" y="1451092"/>
                </a:lnTo>
                <a:cubicBezTo>
                  <a:pt x="1211112" y="1448465"/>
                  <a:pt x="1211490" y="1445654"/>
                  <a:pt x="1211249" y="1442863"/>
                </a:cubicBezTo>
                <a:lnTo>
                  <a:pt x="1208644" y="1438114"/>
                </a:lnTo>
                <a:lnTo>
                  <a:pt x="1200656" y="1432286"/>
                </a:lnTo>
                <a:cubicBezTo>
                  <a:pt x="1198907" y="1431542"/>
                  <a:pt x="1197021" y="1431147"/>
                  <a:pt x="1195101" y="1431124"/>
                </a:cubicBezTo>
                <a:moveTo>
                  <a:pt x="12518" y="1056240"/>
                </a:moveTo>
                <a:cubicBezTo>
                  <a:pt x="9193" y="1056226"/>
                  <a:pt x="5969" y="1057447"/>
                  <a:pt x="3501" y="1059669"/>
                </a:cubicBezTo>
                <a:cubicBezTo>
                  <a:pt x="347" y="1062665"/>
                  <a:pt x="-785" y="1067198"/>
                  <a:pt x="553" y="1071326"/>
                </a:cubicBezTo>
                <a:lnTo>
                  <a:pt x="3227" y="1074703"/>
                </a:lnTo>
                <a:cubicBezTo>
                  <a:pt x="4907" y="1075553"/>
                  <a:pt x="6724" y="1075985"/>
                  <a:pt x="8609" y="1075958"/>
                </a:cubicBezTo>
                <a:cubicBezTo>
                  <a:pt x="11969" y="1075968"/>
                  <a:pt x="15227" y="1074737"/>
                  <a:pt x="17764" y="1072498"/>
                </a:cubicBezTo>
                <a:cubicBezTo>
                  <a:pt x="20884" y="1069533"/>
                  <a:pt x="22016" y="1065041"/>
                  <a:pt x="20678" y="1060954"/>
                </a:cubicBezTo>
                <a:lnTo>
                  <a:pt x="18004" y="1057594"/>
                </a:lnTo>
                <a:cubicBezTo>
                  <a:pt x="16324" y="1056689"/>
                  <a:pt x="14439" y="1056226"/>
                  <a:pt x="12518" y="1056254"/>
                </a:cubicBezTo>
                <a:moveTo>
                  <a:pt x="459158" y="1727157"/>
                </a:moveTo>
                <a:cubicBezTo>
                  <a:pt x="457752" y="1727153"/>
                  <a:pt x="456381" y="1727397"/>
                  <a:pt x="455079" y="1727877"/>
                </a:cubicBezTo>
                <a:cubicBezTo>
                  <a:pt x="449627" y="1729893"/>
                  <a:pt x="446678" y="1735824"/>
                  <a:pt x="448392" y="1741389"/>
                </a:cubicBezTo>
                <a:lnTo>
                  <a:pt x="451992" y="1745260"/>
                </a:lnTo>
                <a:cubicBezTo>
                  <a:pt x="453604" y="1745774"/>
                  <a:pt x="455284" y="1746038"/>
                  <a:pt x="456964" y="1746038"/>
                </a:cubicBezTo>
                <a:cubicBezTo>
                  <a:pt x="460770" y="1745928"/>
                  <a:pt x="464439" y="1744797"/>
                  <a:pt x="467661" y="1742760"/>
                </a:cubicBezTo>
                <a:lnTo>
                  <a:pt x="470267" y="1736369"/>
                </a:lnTo>
                <a:lnTo>
                  <a:pt x="469855" y="1734892"/>
                </a:lnTo>
                <a:cubicBezTo>
                  <a:pt x="468381" y="1730232"/>
                  <a:pt x="464027" y="1727088"/>
                  <a:pt x="459158" y="1727157"/>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flipH="1">
            <a:off x="1459108" y="4861203"/>
            <a:ext cx="2949690" cy="2994248"/>
          </a:xfrm>
          <a:custGeom>
            <a:avLst/>
            <a:gdLst>
              <a:gd name="connsiteX0" fmla="*/ 2521393 w 2949690"/>
              <a:gd name="connsiteY0" fmla="*/ 209362 h 2994248"/>
              <a:gd name="connsiteX1" fmla="*/ 2513644 w 2949690"/>
              <a:gd name="connsiteY1" fmla="*/ 215979 h 2994248"/>
              <a:gd name="connsiteX2" fmla="*/ 2513576 w 2949690"/>
              <a:gd name="connsiteY2" fmla="*/ 215191 h 2994248"/>
              <a:gd name="connsiteX3" fmla="*/ 2511964 w 2949690"/>
              <a:gd name="connsiteY3" fmla="*/ 215842 h 2994248"/>
              <a:gd name="connsiteX4" fmla="*/ 2508331 w 2949690"/>
              <a:gd name="connsiteY4" fmla="*/ 216699 h 2994248"/>
              <a:gd name="connsiteX5" fmla="*/ 2504696 w 2949690"/>
              <a:gd name="connsiteY5" fmla="*/ 217522 h 2994248"/>
              <a:gd name="connsiteX6" fmla="*/ 2497873 w 2949690"/>
              <a:gd name="connsiteY6" fmla="*/ 222733 h 2994248"/>
              <a:gd name="connsiteX7" fmla="*/ 2500273 w 2949690"/>
              <a:gd name="connsiteY7" fmla="*/ 225888 h 2994248"/>
              <a:gd name="connsiteX8" fmla="*/ 2492045 w 2949690"/>
              <a:gd name="connsiteY8" fmla="*/ 232916 h 2994248"/>
              <a:gd name="connsiteX9" fmla="*/ 2501713 w 2949690"/>
              <a:gd name="connsiteY9" fmla="*/ 238745 h 2994248"/>
              <a:gd name="connsiteX10" fmla="*/ 2508982 w 2949690"/>
              <a:gd name="connsiteY10" fmla="*/ 237991 h 2994248"/>
              <a:gd name="connsiteX11" fmla="*/ 2516593 w 2949690"/>
              <a:gd name="connsiteY11" fmla="*/ 233533 h 2994248"/>
              <a:gd name="connsiteX12" fmla="*/ 2509462 w 2949690"/>
              <a:gd name="connsiteY12" fmla="*/ 225853 h 2994248"/>
              <a:gd name="connsiteX13" fmla="*/ 2510113 w 2949690"/>
              <a:gd name="connsiteY13" fmla="*/ 225065 h 2994248"/>
              <a:gd name="connsiteX14" fmla="*/ 2516593 w 2949690"/>
              <a:gd name="connsiteY14" fmla="*/ 233533 h 2994248"/>
              <a:gd name="connsiteX15" fmla="*/ 2521393 w 2949690"/>
              <a:gd name="connsiteY15" fmla="*/ 209362 h 2994248"/>
              <a:gd name="connsiteX16" fmla="*/ 1363976 w 2949690"/>
              <a:gd name="connsiteY16" fmla="*/ 285305 h 2994248"/>
              <a:gd name="connsiteX17" fmla="*/ 1357119 w 2949690"/>
              <a:gd name="connsiteY17" fmla="*/ 289282 h 2994248"/>
              <a:gd name="connsiteX18" fmla="*/ 1357119 w 2949690"/>
              <a:gd name="connsiteY18" fmla="*/ 289282 h 2994248"/>
              <a:gd name="connsiteX19" fmla="*/ 1351153 w 2949690"/>
              <a:gd name="connsiteY19" fmla="*/ 298265 h 2994248"/>
              <a:gd name="connsiteX20" fmla="*/ 1353827 w 2949690"/>
              <a:gd name="connsiteY20" fmla="*/ 314036 h 2994248"/>
              <a:gd name="connsiteX21" fmla="*/ 1362948 w 2949690"/>
              <a:gd name="connsiteY21" fmla="*/ 306219 h 2994248"/>
              <a:gd name="connsiteX22" fmla="*/ 1363188 w 2949690"/>
              <a:gd name="connsiteY22" fmla="*/ 307351 h 2994248"/>
              <a:gd name="connsiteX23" fmla="*/ 1365279 w 2949690"/>
              <a:gd name="connsiteY23" fmla="*/ 306185 h 2994248"/>
              <a:gd name="connsiteX24" fmla="*/ 1368673 w 2949690"/>
              <a:gd name="connsiteY24" fmla="*/ 305774 h 2994248"/>
              <a:gd name="connsiteX25" fmla="*/ 1372033 w 2949690"/>
              <a:gd name="connsiteY25" fmla="*/ 305362 h 2994248"/>
              <a:gd name="connsiteX26" fmla="*/ 1375633 w 2949690"/>
              <a:gd name="connsiteY26" fmla="*/ 302654 h 2994248"/>
              <a:gd name="connsiteX27" fmla="*/ 1373439 w 2949690"/>
              <a:gd name="connsiteY27" fmla="*/ 299122 h 2994248"/>
              <a:gd name="connsiteX28" fmla="*/ 1382765 w 2949690"/>
              <a:gd name="connsiteY28" fmla="*/ 291099 h 2994248"/>
              <a:gd name="connsiteX29" fmla="*/ 1363976 w 2949690"/>
              <a:gd name="connsiteY29" fmla="*/ 285305 h 2994248"/>
              <a:gd name="connsiteX30" fmla="*/ 2920479 w 2949690"/>
              <a:gd name="connsiteY30" fmla="*/ 1865122 h 2994248"/>
              <a:gd name="connsiteX31" fmla="*/ 2907759 w 2949690"/>
              <a:gd name="connsiteY31" fmla="*/ 1874036 h 2994248"/>
              <a:gd name="connsiteX32" fmla="*/ 2907691 w 2949690"/>
              <a:gd name="connsiteY32" fmla="*/ 1887648 h 2994248"/>
              <a:gd name="connsiteX33" fmla="*/ 2916022 w 2949690"/>
              <a:gd name="connsiteY33" fmla="*/ 1898551 h 2994248"/>
              <a:gd name="connsiteX34" fmla="*/ 2931416 w 2949690"/>
              <a:gd name="connsiteY34" fmla="*/ 1898414 h 2994248"/>
              <a:gd name="connsiteX35" fmla="*/ 2940673 w 2949690"/>
              <a:gd name="connsiteY35" fmla="*/ 1888059 h 2994248"/>
              <a:gd name="connsiteX36" fmla="*/ 2949691 w 2949690"/>
              <a:gd name="connsiteY36" fmla="*/ 1873625 h 2994248"/>
              <a:gd name="connsiteX37" fmla="*/ 2935908 w 2949690"/>
              <a:gd name="connsiteY37" fmla="*/ 1862379 h 2994248"/>
              <a:gd name="connsiteX38" fmla="*/ 2935154 w 2949690"/>
              <a:gd name="connsiteY38" fmla="*/ 1862688 h 2994248"/>
              <a:gd name="connsiteX39" fmla="*/ 2929942 w 2949690"/>
              <a:gd name="connsiteY39" fmla="*/ 1863476 h 2994248"/>
              <a:gd name="connsiteX40" fmla="*/ 2920479 w 2949690"/>
              <a:gd name="connsiteY40" fmla="*/ 1865122 h 2994248"/>
              <a:gd name="connsiteX41" fmla="*/ 1937919 w 2949690"/>
              <a:gd name="connsiteY41" fmla="*/ 2956608 h 2994248"/>
              <a:gd name="connsiteX42" fmla="*/ 1927873 w 2949690"/>
              <a:gd name="connsiteY42" fmla="*/ 2989077 h 2994248"/>
              <a:gd name="connsiteX43" fmla="*/ 1935279 w 2949690"/>
              <a:gd name="connsiteY43" fmla="*/ 2994220 h 2994248"/>
              <a:gd name="connsiteX44" fmla="*/ 1946216 w 2949690"/>
              <a:gd name="connsiteY44" fmla="*/ 2992505 h 2994248"/>
              <a:gd name="connsiteX45" fmla="*/ 1960856 w 2949690"/>
              <a:gd name="connsiteY45" fmla="*/ 2981808 h 2994248"/>
              <a:gd name="connsiteX46" fmla="*/ 1960170 w 2949690"/>
              <a:gd name="connsiteY46" fmla="*/ 2964699 h 2994248"/>
              <a:gd name="connsiteX47" fmla="*/ 1948102 w 2949690"/>
              <a:gd name="connsiteY47" fmla="*/ 2960482 h 2994248"/>
              <a:gd name="connsiteX48" fmla="*/ 1951462 w 2949690"/>
              <a:gd name="connsiteY48" fmla="*/ 2960345 h 2994248"/>
              <a:gd name="connsiteX49" fmla="*/ 1937919 w 2949690"/>
              <a:gd name="connsiteY49" fmla="*/ 2956608 h 2994248"/>
              <a:gd name="connsiteX50" fmla="*/ 1646147 w 2949690"/>
              <a:gd name="connsiteY50" fmla="*/ 2312997 h 2994248"/>
              <a:gd name="connsiteX51" fmla="*/ 1642924 w 2949690"/>
              <a:gd name="connsiteY51" fmla="*/ 2314334 h 2994248"/>
              <a:gd name="connsiteX52" fmla="*/ 1638707 w 2949690"/>
              <a:gd name="connsiteY52" fmla="*/ 2318208 h 2994248"/>
              <a:gd name="connsiteX53" fmla="*/ 1633530 w 2949690"/>
              <a:gd name="connsiteY53" fmla="*/ 2326334 h 2994248"/>
              <a:gd name="connsiteX54" fmla="*/ 1631610 w 2949690"/>
              <a:gd name="connsiteY54" fmla="*/ 2332162 h 2994248"/>
              <a:gd name="connsiteX55" fmla="*/ 1638707 w 2949690"/>
              <a:gd name="connsiteY55" fmla="*/ 2355648 h 2994248"/>
              <a:gd name="connsiteX56" fmla="*/ 1670593 w 2949690"/>
              <a:gd name="connsiteY56" fmla="*/ 2368848 h 2994248"/>
              <a:gd name="connsiteX57" fmla="*/ 1679474 w 2949690"/>
              <a:gd name="connsiteY57" fmla="*/ 2360791 h 2994248"/>
              <a:gd name="connsiteX58" fmla="*/ 1684376 w 2949690"/>
              <a:gd name="connsiteY58" fmla="*/ 2343271 h 2994248"/>
              <a:gd name="connsiteX59" fmla="*/ 1681119 w 2949690"/>
              <a:gd name="connsiteY59" fmla="*/ 2330654 h 2994248"/>
              <a:gd name="connsiteX60" fmla="*/ 1678102 w 2949690"/>
              <a:gd name="connsiteY60" fmla="*/ 2326711 h 2994248"/>
              <a:gd name="connsiteX61" fmla="*/ 1646147 w 2949690"/>
              <a:gd name="connsiteY61" fmla="*/ 2312997 h 2994248"/>
              <a:gd name="connsiteX62" fmla="*/ 2173188 w 2949690"/>
              <a:gd name="connsiteY62" fmla="*/ 2313511 h 2994248"/>
              <a:gd name="connsiteX63" fmla="*/ 2169999 w 2949690"/>
              <a:gd name="connsiteY63" fmla="*/ 2315053 h 2994248"/>
              <a:gd name="connsiteX64" fmla="*/ 2169004 w 2949690"/>
              <a:gd name="connsiteY64" fmla="*/ 2322082 h 2994248"/>
              <a:gd name="connsiteX65" fmla="*/ 2170170 w 2949690"/>
              <a:gd name="connsiteY65" fmla="*/ 2321053 h 2994248"/>
              <a:gd name="connsiteX66" fmla="*/ 2168113 w 2949690"/>
              <a:gd name="connsiteY66" fmla="*/ 2337476 h 2994248"/>
              <a:gd name="connsiteX67" fmla="*/ 2182822 w 2949690"/>
              <a:gd name="connsiteY67" fmla="*/ 2345500 h 2994248"/>
              <a:gd name="connsiteX68" fmla="*/ 2186593 w 2949690"/>
              <a:gd name="connsiteY68" fmla="*/ 2344848 h 2994248"/>
              <a:gd name="connsiteX69" fmla="*/ 2194479 w 2949690"/>
              <a:gd name="connsiteY69" fmla="*/ 2338711 h 2994248"/>
              <a:gd name="connsiteX70" fmla="*/ 2193382 w 2949690"/>
              <a:gd name="connsiteY70" fmla="*/ 2324688 h 2994248"/>
              <a:gd name="connsiteX71" fmla="*/ 2191324 w 2949690"/>
              <a:gd name="connsiteY71" fmla="*/ 2322288 h 2994248"/>
              <a:gd name="connsiteX72" fmla="*/ 2173188 w 2949690"/>
              <a:gd name="connsiteY72" fmla="*/ 2313511 h 2994248"/>
              <a:gd name="connsiteX73" fmla="*/ 2739759 w 2949690"/>
              <a:gd name="connsiteY73" fmla="*/ 2525294 h 2994248"/>
              <a:gd name="connsiteX74" fmla="*/ 2739861 w 2949690"/>
              <a:gd name="connsiteY74" fmla="*/ 2525328 h 2994248"/>
              <a:gd name="connsiteX75" fmla="*/ 2739827 w 2949690"/>
              <a:gd name="connsiteY75" fmla="*/ 2525328 h 2994248"/>
              <a:gd name="connsiteX76" fmla="*/ 2739759 w 2949690"/>
              <a:gd name="connsiteY76" fmla="*/ 2525294 h 2994248"/>
              <a:gd name="connsiteX77" fmla="*/ 2741165 w 2949690"/>
              <a:gd name="connsiteY77" fmla="*/ 2496562 h 2994248"/>
              <a:gd name="connsiteX78" fmla="*/ 2738250 w 2949690"/>
              <a:gd name="connsiteY78" fmla="*/ 2498345 h 2994248"/>
              <a:gd name="connsiteX79" fmla="*/ 2733930 w 2949690"/>
              <a:gd name="connsiteY79" fmla="*/ 2498997 h 2994248"/>
              <a:gd name="connsiteX80" fmla="*/ 2728342 w 2949690"/>
              <a:gd name="connsiteY80" fmla="*/ 2516345 h 2994248"/>
              <a:gd name="connsiteX81" fmla="*/ 2739759 w 2949690"/>
              <a:gd name="connsiteY81" fmla="*/ 2525294 h 2994248"/>
              <a:gd name="connsiteX82" fmla="*/ 2736501 w 2949690"/>
              <a:gd name="connsiteY82" fmla="*/ 2523305 h 2994248"/>
              <a:gd name="connsiteX83" fmla="*/ 2739827 w 2949690"/>
              <a:gd name="connsiteY83" fmla="*/ 2525328 h 2994248"/>
              <a:gd name="connsiteX84" fmla="*/ 2739930 w 2949690"/>
              <a:gd name="connsiteY84" fmla="*/ 2525362 h 2994248"/>
              <a:gd name="connsiteX85" fmla="*/ 2739861 w 2949690"/>
              <a:gd name="connsiteY85" fmla="*/ 2525328 h 2994248"/>
              <a:gd name="connsiteX86" fmla="*/ 2751691 w 2949690"/>
              <a:gd name="connsiteY86" fmla="*/ 2532494 h 2994248"/>
              <a:gd name="connsiteX87" fmla="*/ 2761908 w 2949690"/>
              <a:gd name="connsiteY87" fmla="*/ 2517202 h 2994248"/>
              <a:gd name="connsiteX88" fmla="*/ 2756422 w 2949690"/>
              <a:gd name="connsiteY88" fmla="*/ 2499956 h 2994248"/>
              <a:gd name="connsiteX89" fmla="*/ 2754501 w 2949690"/>
              <a:gd name="connsiteY89" fmla="*/ 2497659 h 2994248"/>
              <a:gd name="connsiteX90" fmla="*/ 2741165 w 2949690"/>
              <a:gd name="connsiteY90" fmla="*/ 2496562 h 2994248"/>
              <a:gd name="connsiteX91" fmla="*/ 1110639 w 2949690"/>
              <a:gd name="connsiteY91" fmla="*/ 2836643 h 2994248"/>
              <a:gd name="connsiteX92" fmla="*/ 1107039 w 2949690"/>
              <a:gd name="connsiteY92" fmla="*/ 2838151 h 2994248"/>
              <a:gd name="connsiteX93" fmla="*/ 1102548 w 2949690"/>
              <a:gd name="connsiteY93" fmla="*/ 2850768 h 2994248"/>
              <a:gd name="connsiteX94" fmla="*/ 1104331 w 2949690"/>
              <a:gd name="connsiteY94" fmla="*/ 2858860 h 2994248"/>
              <a:gd name="connsiteX95" fmla="*/ 1106970 w 2949690"/>
              <a:gd name="connsiteY95" fmla="*/ 2870619 h 2994248"/>
              <a:gd name="connsiteX96" fmla="*/ 1121268 w 2949690"/>
              <a:gd name="connsiteY96" fmla="*/ 2876551 h 2994248"/>
              <a:gd name="connsiteX97" fmla="*/ 1133027 w 2949690"/>
              <a:gd name="connsiteY97" fmla="*/ 2857865 h 2994248"/>
              <a:gd name="connsiteX98" fmla="*/ 1129324 w 2949690"/>
              <a:gd name="connsiteY98" fmla="*/ 2841888 h 2994248"/>
              <a:gd name="connsiteX99" fmla="*/ 1110639 w 2949690"/>
              <a:gd name="connsiteY99" fmla="*/ 2836643 h 2994248"/>
              <a:gd name="connsiteX100" fmla="*/ 1521999 w 2949690"/>
              <a:gd name="connsiteY100" fmla="*/ 2756894 h 2994248"/>
              <a:gd name="connsiteX101" fmla="*/ 1511199 w 2949690"/>
              <a:gd name="connsiteY101" fmla="*/ 2771156 h 2994248"/>
              <a:gd name="connsiteX102" fmla="*/ 1515450 w 2949690"/>
              <a:gd name="connsiteY102" fmla="*/ 2788059 h 2994248"/>
              <a:gd name="connsiteX103" fmla="*/ 1535199 w 2949690"/>
              <a:gd name="connsiteY103" fmla="*/ 2794848 h 2994248"/>
              <a:gd name="connsiteX104" fmla="*/ 1540205 w 2949690"/>
              <a:gd name="connsiteY104" fmla="*/ 2792174 h 2994248"/>
              <a:gd name="connsiteX105" fmla="*/ 1542982 w 2949690"/>
              <a:gd name="connsiteY105" fmla="*/ 2779317 h 2994248"/>
              <a:gd name="connsiteX106" fmla="*/ 1542193 w 2949690"/>
              <a:gd name="connsiteY106" fmla="*/ 2776231 h 2994248"/>
              <a:gd name="connsiteX107" fmla="*/ 1536673 w 2949690"/>
              <a:gd name="connsiteY107" fmla="*/ 2762963 h 2994248"/>
              <a:gd name="connsiteX108" fmla="*/ 1532456 w 2949690"/>
              <a:gd name="connsiteY108" fmla="*/ 2758437 h 2994248"/>
              <a:gd name="connsiteX109" fmla="*/ 1521999 w 2949690"/>
              <a:gd name="connsiteY109" fmla="*/ 2756894 h 2994248"/>
              <a:gd name="connsiteX110" fmla="*/ 1803691 w 2949690"/>
              <a:gd name="connsiteY110" fmla="*/ 802 h 2994248"/>
              <a:gd name="connsiteX111" fmla="*/ 1798684 w 2949690"/>
              <a:gd name="connsiteY111" fmla="*/ 15717 h 2994248"/>
              <a:gd name="connsiteX112" fmla="*/ 1798067 w 2949690"/>
              <a:gd name="connsiteY112" fmla="*/ 19111 h 2994248"/>
              <a:gd name="connsiteX113" fmla="*/ 1800090 w 2949690"/>
              <a:gd name="connsiteY113" fmla="*/ 38653 h 2994248"/>
              <a:gd name="connsiteX114" fmla="*/ 1814868 w 2949690"/>
              <a:gd name="connsiteY114" fmla="*/ 41499 h 2994248"/>
              <a:gd name="connsiteX115" fmla="*/ 1819462 w 2949690"/>
              <a:gd name="connsiteY115" fmla="*/ 5533 h 2994248"/>
              <a:gd name="connsiteX116" fmla="*/ 1803691 w 2949690"/>
              <a:gd name="connsiteY116" fmla="*/ 802 h 2994248"/>
              <a:gd name="connsiteX117" fmla="*/ 1075599 w 2949690"/>
              <a:gd name="connsiteY117" fmla="*/ 650071 h 2994248"/>
              <a:gd name="connsiteX118" fmla="*/ 1058011 w 2949690"/>
              <a:gd name="connsiteY118" fmla="*/ 664436 h 2994248"/>
              <a:gd name="connsiteX119" fmla="*/ 1057462 w 2949690"/>
              <a:gd name="connsiteY119" fmla="*/ 703316 h 2994248"/>
              <a:gd name="connsiteX120" fmla="*/ 1068364 w 2949690"/>
              <a:gd name="connsiteY120" fmla="*/ 714733 h 2994248"/>
              <a:gd name="connsiteX121" fmla="*/ 1079405 w 2949690"/>
              <a:gd name="connsiteY121" fmla="*/ 720494 h 2994248"/>
              <a:gd name="connsiteX122" fmla="*/ 1088662 w 2949690"/>
              <a:gd name="connsiteY122" fmla="*/ 722996 h 2994248"/>
              <a:gd name="connsiteX123" fmla="*/ 1092707 w 2949690"/>
              <a:gd name="connsiteY123" fmla="*/ 723717 h 2994248"/>
              <a:gd name="connsiteX124" fmla="*/ 1122707 w 2949690"/>
              <a:gd name="connsiteY124" fmla="*/ 723545 h 2994248"/>
              <a:gd name="connsiteX125" fmla="*/ 1135736 w 2949690"/>
              <a:gd name="connsiteY125" fmla="*/ 715934 h 2994248"/>
              <a:gd name="connsiteX126" fmla="*/ 1149622 w 2949690"/>
              <a:gd name="connsiteY126" fmla="*/ 681476 h 2994248"/>
              <a:gd name="connsiteX127" fmla="*/ 1136490 w 2949690"/>
              <a:gd name="connsiteY127" fmla="*/ 658985 h 2994248"/>
              <a:gd name="connsiteX128" fmla="*/ 1124525 w 2949690"/>
              <a:gd name="connsiteY128" fmla="*/ 652333 h 2994248"/>
              <a:gd name="connsiteX129" fmla="*/ 1125176 w 2949690"/>
              <a:gd name="connsiteY129" fmla="*/ 649282 h 2994248"/>
              <a:gd name="connsiteX130" fmla="*/ 1094490 w 2949690"/>
              <a:gd name="connsiteY130" fmla="*/ 644859 h 2994248"/>
              <a:gd name="connsiteX131" fmla="*/ 1090033 w 2949690"/>
              <a:gd name="connsiteY131" fmla="*/ 646711 h 2994248"/>
              <a:gd name="connsiteX132" fmla="*/ 1089210 w 2949690"/>
              <a:gd name="connsiteY132" fmla="*/ 647979 h 2994248"/>
              <a:gd name="connsiteX133" fmla="*/ 1075599 w 2949690"/>
              <a:gd name="connsiteY133" fmla="*/ 650071 h 2994248"/>
              <a:gd name="connsiteX134" fmla="*/ 1980467 w 2949690"/>
              <a:gd name="connsiteY134" fmla="*/ 590551 h 2994248"/>
              <a:gd name="connsiteX135" fmla="*/ 1973165 w 2949690"/>
              <a:gd name="connsiteY135" fmla="*/ 593088 h 2994248"/>
              <a:gd name="connsiteX136" fmla="*/ 1966684 w 2949690"/>
              <a:gd name="connsiteY136" fmla="*/ 598676 h 2994248"/>
              <a:gd name="connsiteX137" fmla="*/ 1963667 w 2949690"/>
              <a:gd name="connsiteY137" fmla="*/ 602825 h 2994248"/>
              <a:gd name="connsiteX138" fmla="*/ 1960205 w 2949690"/>
              <a:gd name="connsiteY138" fmla="*/ 611088 h 2994248"/>
              <a:gd name="connsiteX139" fmla="*/ 1959313 w 2949690"/>
              <a:gd name="connsiteY139" fmla="*/ 616505 h 2994248"/>
              <a:gd name="connsiteX140" fmla="*/ 1966342 w 2949690"/>
              <a:gd name="connsiteY140" fmla="*/ 637934 h 2994248"/>
              <a:gd name="connsiteX141" fmla="*/ 1997199 w 2949690"/>
              <a:gd name="connsiteY141" fmla="*/ 646985 h 2994248"/>
              <a:gd name="connsiteX142" fmla="*/ 2000936 w 2949690"/>
              <a:gd name="connsiteY142" fmla="*/ 645545 h 2994248"/>
              <a:gd name="connsiteX143" fmla="*/ 2007107 w 2949690"/>
              <a:gd name="connsiteY143" fmla="*/ 637796 h 2994248"/>
              <a:gd name="connsiteX144" fmla="*/ 2011188 w 2949690"/>
              <a:gd name="connsiteY144" fmla="*/ 618288 h 2994248"/>
              <a:gd name="connsiteX145" fmla="*/ 2004262 w 2949690"/>
              <a:gd name="connsiteY145" fmla="*/ 598711 h 2994248"/>
              <a:gd name="connsiteX146" fmla="*/ 2000970 w 2949690"/>
              <a:gd name="connsiteY146" fmla="*/ 595042 h 2994248"/>
              <a:gd name="connsiteX147" fmla="*/ 1992913 w 2949690"/>
              <a:gd name="connsiteY147" fmla="*/ 591134 h 2994248"/>
              <a:gd name="connsiteX148" fmla="*/ 1980467 w 2949690"/>
              <a:gd name="connsiteY148" fmla="*/ 590551 h 2994248"/>
              <a:gd name="connsiteX149" fmla="*/ 368525 w 2949690"/>
              <a:gd name="connsiteY149" fmla="*/ 1109019 h 2994248"/>
              <a:gd name="connsiteX150" fmla="*/ 354364 w 2949690"/>
              <a:gd name="connsiteY150" fmla="*/ 1118928 h 2994248"/>
              <a:gd name="connsiteX151" fmla="*/ 351622 w 2949690"/>
              <a:gd name="connsiteY151" fmla="*/ 1127156 h 2994248"/>
              <a:gd name="connsiteX152" fmla="*/ 352102 w 2949690"/>
              <a:gd name="connsiteY152" fmla="*/ 1141316 h 2994248"/>
              <a:gd name="connsiteX153" fmla="*/ 355359 w 2949690"/>
              <a:gd name="connsiteY153" fmla="*/ 1149614 h 2994248"/>
              <a:gd name="connsiteX154" fmla="*/ 392936 w 2949690"/>
              <a:gd name="connsiteY154" fmla="*/ 1165591 h 2994248"/>
              <a:gd name="connsiteX155" fmla="*/ 398730 w 2949690"/>
              <a:gd name="connsiteY155" fmla="*/ 1162094 h 2994248"/>
              <a:gd name="connsiteX156" fmla="*/ 405999 w 2949690"/>
              <a:gd name="connsiteY156" fmla="*/ 1153693 h 2994248"/>
              <a:gd name="connsiteX157" fmla="*/ 408810 w 2949690"/>
              <a:gd name="connsiteY157" fmla="*/ 1147008 h 2994248"/>
              <a:gd name="connsiteX158" fmla="*/ 401233 w 2949690"/>
              <a:gd name="connsiteY158" fmla="*/ 1120128 h 2994248"/>
              <a:gd name="connsiteX159" fmla="*/ 378982 w 2949690"/>
              <a:gd name="connsiteY159" fmla="*/ 1107648 h 2994248"/>
              <a:gd name="connsiteX160" fmla="*/ 368525 w 2949690"/>
              <a:gd name="connsiteY160" fmla="*/ 1109019 h 2994248"/>
              <a:gd name="connsiteX161" fmla="*/ 696056 w 2949690"/>
              <a:gd name="connsiteY161" fmla="*/ 1540539 h 2994248"/>
              <a:gd name="connsiteX162" fmla="*/ 692525 w 2949690"/>
              <a:gd name="connsiteY162" fmla="*/ 1542048 h 2994248"/>
              <a:gd name="connsiteX163" fmla="*/ 686902 w 2949690"/>
              <a:gd name="connsiteY163" fmla="*/ 1549454 h 2994248"/>
              <a:gd name="connsiteX164" fmla="*/ 683027 w 2949690"/>
              <a:gd name="connsiteY164" fmla="*/ 1566836 h 2994248"/>
              <a:gd name="connsiteX165" fmla="*/ 686113 w 2949690"/>
              <a:gd name="connsiteY165" fmla="*/ 1581853 h 2994248"/>
              <a:gd name="connsiteX166" fmla="*/ 693313 w 2949690"/>
              <a:gd name="connsiteY166" fmla="*/ 1588368 h 2994248"/>
              <a:gd name="connsiteX167" fmla="*/ 709667 w 2949690"/>
              <a:gd name="connsiteY167" fmla="*/ 1593545 h 2994248"/>
              <a:gd name="connsiteX168" fmla="*/ 720913 w 2949690"/>
              <a:gd name="connsiteY168" fmla="*/ 1592311 h 2994248"/>
              <a:gd name="connsiteX169" fmla="*/ 723210 w 2949690"/>
              <a:gd name="connsiteY169" fmla="*/ 1591419 h 2994248"/>
              <a:gd name="connsiteX170" fmla="*/ 729244 w 2949690"/>
              <a:gd name="connsiteY170" fmla="*/ 1583945 h 2994248"/>
              <a:gd name="connsiteX171" fmla="*/ 733461 w 2949690"/>
              <a:gd name="connsiteY171" fmla="*/ 1565225 h 2994248"/>
              <a:gd name="connsiteX172" fmla="*/ 730513 w 2949690"/>
              <a:gd name="connsiteY172" fmla="*/ 1551408 h 2994248"/>
              <a:gd name="connsiteX173" fmla="*/ 723279 w 2949690"/>
              <a:gd name="connsiteY173" fmla="*/ 1544654 h 2994248"/>
              <a:gd name="connsiteX174" fmla="*/ 706376 w 2949690"/>
              <a:gd name="connsiteY174" fmla="*/ 1539339 h 2994248"/>
              <a:gd name="connsiteX175" fmla="*/ 696056 w 2949690"/>
              <a:gd name="connsiteY175" fmla="*/ 1540539 h 2994248"/>
              <a:gd name="connsiteX176" fmla="*/ 1757782 w 2949690"/>
              <a:gd name="connsiteY176" fmla="*/ 388539 h 2994248"/>
              <a:gd name="connsiteX177" fmla="*/ 1751336 w 2949690"/>
              <a:gd name="connsiteY177" fmla="*/ 394094 h 2994248"/>
              <a:gd name="connsiteX178" fmla="*/ 1747427 w 2949690"/>
              <a:gd name="connsiteY178" fmla="*/ 401362 h 2994248"/>
              <a:gd name="connsiteX179" fmla="*/ 1745474 w 2949690"/>
              <a:gd name="connsiteY179" fmla="*/ 417134 h 2994248"/>
              <a:gd name="connsiteX180" fmla="*/ 1748490 w 2949690"/>
              <a:gd name="connsiteY180" fmla="*/ 431122 h 2994248"/>
              <a:gd name="connsiteX181" fmla="*/ 1755964 w 2949690"/>
              <a:gd name="connsiteY181" fmla="*/ 437808 h 2994248"/>
              <a:gd name="connsiteX182" fmla="*/ 1773999 w 2949690"/>
              <a:gd name="connsiteY182" fmla="*/ 442985 h 2994248"/>
              <a:gd name="connsiteX183" fmla="*/ 1783290 w 2949690"/>
              <a:gd name="connsiteY183" fmla="*/ 441579 h 2994248"/>
              <a:gd name="connsiteX184" fmla="*/ 1795976 w 2949690"/>
              <a:gd name="connsiteY184" fmla="*/ 432425 h 2994248"/>
              <a:gd name="connsiteX185" fmla="*/ 1798479 w 2949690"/>
              <a:gd name="connsiteY185" fmla="*/ 424779 h 2994248"/>
              <a:gd name="connsiteX186" fmla="*/ 1798410 w 2949690"/>
              <a:gd name="connsiteY186" fmla="*/ 411408 h 2994248"/>
              <a:gd name="connsiteX187" fmla="*/ 1795736 w 2949690"/>
              <a:gd name="connsiteY187" fmla="*/ 403454 h 2994248"/>
              <a:gd name="connsiteX188" fmla="*/ 1787507 w 2949690"/>
              <a:gd name="connsiteY188" fmla="*/ 392688 h 2994248"/>
              <a:gd name="connsiteX189" fmla="*/ 1779691 w 2949690"/>
              <a:gd name="connsiteY189" fmla="*/ 388059 h 2994248"/>
              <a:gd name="connsiteX190" fmla="*/ 1766045 w 2949690"/>
              <a:gd name="connsiteY190" fmla="*/ 386139 h 2994248"/>
              <a:gd name="connsiteX191" fmla="*/ 1757782 w 2949690"/>
              <a:gd name="connsiteY191" fmla="*/ 388539 h 2994248"/>
              <a:gd name="connsiteX192" fmla="*/ 7016 w 2949690"/>
              <a:gd name="connsiteY192" fmla="*/ 781316 h 2994248"/>
              <a:gd name="connsiteX193" fmla="*/ 5507 w 2949690"/>
              <a:gd name="connsiteY193" fmla="*/ 781899 h 2994248"/>
              <a:gd name="connsiteX194" fmla="*/ 56 w 2949690"/>
              <a:gd name="connsiteY194" fmla="*/ 789922 h 2994248"/>
              <a:gd name="connsiteX195" fmla="*/ 6331 w 2949690"/>
              <a:gd name="connsiteY195" fmla="*/ 810013 h 2994248"/>
              <a:gd name="connsiteX196" fmla="*/ 27622 w 2949690"/>
              <a:gd name="connsiteY196" fmla="*/ 818311 h 2994248"/>
              <a:gd name="connsiteX197" fmla="*/ 32833 w 2949690"/>
              <a:gd name="connsiteY197" fmla="*/ 815465 h 2994248"/>
              <a:gd name="connsiteX198" fmla="*/ 35233 w 2949690"/>
              <a:gd name="connsiteY198" fmla="*/ 799796 h 2994248"/>
              <a:gd name="connsiteX199" fmla="*/ 33656 w 2949690"/>
              <a:gd name="connsiteY199" fmla="*/ 786596 h 2994248"/>
              <a:gd name="connsiteX200" fmla="*/ 17953 w 2949690"/>
              <a:gd name="connsiteY200" fmla="*/ 781008 h 2994248"/>
              <a:gd name="connsiteX201" fmla="*/ 7016 w 2949690"/>
              <a:gd name="connsiteY201" fmla="*/ 781316 h 2994248"/>
              <a:gd name="connsiteX202" fmla="*/ 836319 w 2949690"/>
              <a:gd name="connsiteY202" fmla="*/ 515876 h 2994248"/>
              <a:gd name="connsiteX203" fmla="*/ 827884 w 2949690"/>
              <a:gd name="connsiteY203" fmla="*/ 521156 h 2994248"/>
              <a:gd name="connsiteX204" fmla="*/ 816707 w 2949690"/>
              <a:gd name="connsiteY204" fmla="*/ 559557 h 2994248"/>
              <a:gd name="connsiteX205" fmla="*/ 824593 w 2949690"/>
              <a:gd name="connsiteY205" fmla="*/ 566208 h 2994248"/>
              <a:gd name="connsiteX206" fmla="*/ 829188 w 2949690"/>
              <a:gd name="connsiteY206" fmla="*/ 567476 h 2994248"/>
              <a:gd name="connsiteX207" fmla="*/ 829427 w 2949690"/>
              <a:gd name="connsiteY207" fmla="*/ 568916 h 2994248"/>
              <a:gd name="connsiteX208" fmla="*/ 856513 w 2949690"/>
              <a:gd name="connsiteY208" fmla="*/ 577419 h 2994248"/>
              <a:gd name="connsiteX209" fmla="*/ 861313 w 2949690"/>
              <a:gd name="connsiteY209" fmla="*/ 575191 h 2994248"/>
              <a:gd name="connsiteX210" fmla="*/ 864707 w 2949690"/>
              <a:gd name="connsiteY210" fmla="*/ 571934 h 2994248"/>
              <a:gd name="connsiteX211" fmla="*/ 869919 w 2949690"/>
              <a:gd name="connsiteY211" fmla="*/ 564151 h 2994248"/>
              <a:gd name="connsiteX212" fmla="*/ 869782 w 2949690"/>
              <a:gd name="connsiteY212" fmla="*/ 527876 h 2994248"/>
              <a:gd name="connsiteX213" fmla="*/ 854696 w 2949690"/>
              <a:gd name="connsiteY213" fmla="*/ 515568 h 2994248"/>
              <a:gd name="connsiteX214" fmla="*/ 847599 w 2949690"/>
              <a:gd name="connsiteY214" fmla="*/ 514162 h 2994248"/>
              <a:gd name="connsiteX215" fmla="*/ 836319 w 2949690"/>
              <a:gd name="connsiteY215" fmla="*/ 515876 h 2994248"/>
              <a:gd name="connsiteX216" fmla="*/ 1023861 w 2949690"/>
              <a:gd name="connsiteY216" fmla="*/ 296516 h 2994248"/>
              <a:gd name="connsiteX217" fmla="*/ 1016113 w 2949690"/>
              <a:gd name="connsiteY217" fmla="*/ 300151 h 2994248"/>
              <a:gd name="connsiteX218" fmla="*/ 1004284 w 2949690"/>
              <a:gd name="connsiteY218" fmla="*/ 347774 h 2994248"/>
              <a:gd name="connsiteX219" fmla="*/ 1011691 w 2949690"/>
              <a:gd name="connsiteY219" fmla="*/ 355419 h 2994248"/>
              <a:gd name="connsiteX220" fmla="*/ 1026433 w 2949690"/>
              <a:gd name="connsiteY220" fmla="*/ 360802 h 2994248"/>
              <a:gd name="connsiteX221" fmla="*/ 1036273 w 2949690"/>
              <a:gd name="connsiteY221" fmla="*/ 359533 h 2994248"/>
              <a:gd name="connsiteX222" fmla="*/ 1057290 w 2949690"/>
              <a:gd name="connsiteY222" fmla="*/ 329705 h 2994248"/>
              <a:gd name="connsiteX223" fmla="*/ 1049885 w 2949690"/>
              <a:gd name="connsiteY223" fmla="*/ 304471 h 2994248"/>
              <a:gd name="connsiteX224" fmla="*/ 1045667 w 2949690"/>
              <a:gd name="connsiteY224" fmla="*/ 299774 h 2994248"/>
              <a:gd name="connsiteX225" fmla="*/ 1037473 w 2949690"/>
              <a:gd name="connsiteY225" fmla="*/ 296345 h 2994248"/>
              <a:gd name="connsiteX226" fmla="*/ 1023861 w 2949690"/>
              <a:gd name="connsiteY226" fmla="*/ 296516 h 2994248"/>
              <a:gd name="connsiteX227" fmla="*/ 406718 w 2949690"/>
              <a:gd name="connsiteY227" fmla="*/ 540596 h 2994248"/>
              <a:gd name="connsiteX228" fmla="*/ 402159 w 2949690"/>
              <a:gd name="connsiteY228" fmla="*/ 542859 h 2994248"/>
              <a:gd name="connsiteX229" fmla="*/ 399004 w 2949690"/>
              <a:gd name="connsiteY229" fmla="*/ 558733 h 2994248"/>
              <a:gd name="connsiteX230" fmla="*/ 400548 w 2949690"/>
              <a:gd name="connsiteY230" fmla="*/ 572036 h 2994248"/>
              <a:gd name="connsiteX231" fmla="*/ 413747 w 2949690"/>
              <a:gd name="connsiteY231" fmla="*/ 577522 h 2994248"/>
              <a:gd name="connsiteX232" fmla="*/ 416593 w 2949690"/>
              <a:gd name="connsiteY232" fmla="*/ 576802 h 2994248"/>
              <a:gd name="connsiteX233" fmla="*/ 421839 w 2949690"/>
              <a:gd name="connsiteY233" fmla="*/ 575602 h 2994248"/>
              <a:gd name="connsiteX234" fmla="*/ 432639 w 2949690"/>
              <a:gd name="connsiteY234" fmla="*/ 567614 h 2994248"/>
              <a:gd name="connsiteX235" fmla="*/ 433153 w 2949690"/>
              <a:gd name="connsiteY235" fmla="*/ 555442 h 2994248"/>
              <a:gd name="connsiteX236" fmla="*/ 429588 w 2949690"/>
              <a:gd name="connsiteY236" fmla="*/ 550162 h 2994248"/>
              <a:gd name="connsiteX237" fmla="*/ 406718 w 2949690"/>
              <a:gd name="connsiteY237" fmla="*/ 540596 h 2994248"/>
              <a:gd name="connsiteX238" fmla="*/ 2023393 w 2949690"/>
              <a:gd name="connsiteY238" fmla="*/ 1339831 h 2994248"/>
              <a:gd name="connsiteX239" fmla="*/ 2015474 w 2949690"/>
              <a:gd name="connsiteY239" fmla="*/ 1343705 h 2994248"/>
              <a:gd name="connsiteX240" fmla="*/ 2005633 w 2949690"/>
              <a:gd name="connsiteY240" fmla="*/ 1359305 h 2994248"/>
              <a:gd name="connsiteX241" fmla="*/ 2004707 w 2949690"/>
              <a:gd name="connsiteY241" fmla="*/ 1365408 h 2994248"/>
              <a:gd name="connsiteX242" fmla="*/ 2003541 w 2949690"/>
              <a:gd name="connsiteY242" fmla="*/ 1365065 h 2994248"/>
              <a:gd name="connsiteX243" fmla="*/ 2000525 w 2949690"/>
              <a:gd name="connsiteY243" fmla="*/ 1389134 h 2994248"/>
              <a:gd name="connsiteX244" fmla="*/ 1995793 w 2949690"/>
              <a:gd name="connsiteY244" fmla="*/ 1398048 h 2994248"/>
              <a:gd name="connsiteX245" fmla="*/ 1993942 w 2949690"/>
              <a:gd name="connsiteY245" fmla="*/ 1411316 h 2994248"/>
              <a:gd name="connsiteX246" fmla="*/ 1993736 w 2949690"/>
              <a:gd name="connsiteY246" fmla="*/ 1415739 h 2994248"/>
              <a:gd name="connsiteX247" fmla="*/ 1998433 w 2949690"/>
              <a:gd name="connsiteY247" fmla="*/ 1436139 h 2994248"/>
              <a:gd name="connsiteX248" fmla="*/ 2013553 w 2949690"/>
              <a:gd name="connsiteY248" fmla="*/ 1449168 h 2994248"/>
              <a:gd name="connsiteX249" fmla="*/ 2028228 w 2949690"/>
              <a:gd name="connsiteY249" fmla="*/ 1453419 h 2994248"/>
              <a:gd name="connsiteX250" fmla="*/ 2034913 w 2949690"/>
              <a:gd name="connsiteY250" fmla="*/ 1454276 h 2994248"/>
              <a:gd name="connsiteX251" fmla="*/ 2046845 w 2949690"/>
              <a:gd name="connsiteY251" fmla="*/ 1452219 h 2994248"/>
              <a:gd name="connsiteX252" fmla="*/ 2064262 w 2949690"/>
              <a:gd name="connsiteY252" fmla="*/ 1439945 h 2994248"/>
              <a:gd name="connsiteX253" fmla="*/ 2069576 w 2949690"/>
              <a:gd name="connsiteY253" fmla="*/ 1424379 h 2994248"/>
              <a:gd name="connsiteX254" fmla="*/ 2069439 w 2949690"/>
              <a:gd name="connsiteY254" fmla="*/ 1411145 h 2994248"/>
              <a:gd name="connsiteX255" fmla="*/ 2067656 w 2949690"/>
              <a:gd name="connsiteY255" fmla="*/ 1405899 h 2994248"/>
              <a:gd name="connsiteX256" fmla="*/ 2074102 w 2949690"/>
              <a:gd name="connsiteY256" fmla="*/ 1391431 h 2994248"/>
              <a:gd name="connsiteX257" fmla="*/ 2074273 w 2949690"/>
              <a:gd name="connsiteY257" fmla="*/ 1375865 h 2994248"/>
              <a:gd name="connsiteX258" fmla="*/ 2066353 w 2949690"/>
              <a:gd name="connsiteY258" fmla="*/ 1356597 h 2994248"/>
              <a:gd name="connsiteX259" fmla="*/ 2023393 w 2949690"/>
              <a:gd name="connsiteY259" fmla="*/ 1339831 h 2994248"/>
              <a:gd name="connsiteX260" fmla="*/ 1875827 w 2949690"/>
              <a:gd name="connsiteY260" fmla="*/ 1866391 h 2994248"/>
              <a:gd name="connsiteX261" fmla="*/ 1860228 w 2949690"/>
              <a:gd name="connsiteY261" fmla="*/ 1881751 h 2994248"/>
              <a:gd name="connsiteX262" fmla="*/ 1866570 w 2949690"/>
              <a:gd name="connsiteY262" fmla="*/ 1913122 h 2994248"/>
              <a:gd name="connsiteX263" fmla="*/ 1887553 w 2949690"/>
              <a:gd name="connsiteY263" fmla="*/ 1925191 h 2994248"/>
              <a:gd name="connsiteX264" fmla="*/ 1895541 w 2949690"/>
              <a:gd name="connsiteY264" fmla="*/ 1924094 h 2994248"/>
              <a:gd name="connsiteX265" fmla="*/ 1906616 w 2949690"/>
              <a:gd name="connsiteY265" fmla="*/ 1916071 h 2994248"/>
              <a:gd name="connsiteX266" fmla="*/ 1908982 w 2949690"/>
              <a:gd name="connsiteY266" fmla="*/ 1908494 h 2994248"/>
              <a:gd name="connsiteX267" fmla="*/ 1908913 w 2949690"/>
              <a:gd name="connsiteY267" fmla="*/ 1901397 h 2994248"/>
              <a:gd name="connsiteX268" fmla="*/ 1907233 w 2949690"/>
              <a:gd name="connsiteY268" fmla="*/ 1900814 h 2994248"/>
              <a:gd name="connsiteX269" fmla="*/ 1909016 w 2949690"/>
              <a:gd name="connsiteY269" fmla="*/ 1891625 h 2994248"/>
              <a:gd name="connsiteX270" fmla="*/ 1906548 w 2949690"/>
              <a:gd name="connsiteY270" fmla="*/ 1881134 h 2994248"/>
              <a:gd name="connsiteX271" fmla="*/ 1900959 w 2949690"/>
              <a:gd name="connsiteY271" fmla="*/ 1873796 h 2994248"/>
              <a:gd name="connsiteX272" fmla="*/ 1896331 w 2949690"/>
              <a:gd name="connsiteY272" fmla="*/ 1870059 h 2994248"/>
              <a:gd name="connsiteX273" fmla="*/ 1887622 w 2949690"/>
              <a:gd name="connsiteY273" fmla="*/ 1866082 h 2994248"/>
              <a:gd name="connsiteX274" fmla="*/ 1881999 w 2949690"/>
              <a:gd name="connsiteY274" fmla="*/ 1865088 h 2994248"/>
              <a:gd name="connsiteX275" fmla="*/ 1875827 w 2949690"/>
              <a:gd name="connsiteY275" fmla="*/ 1866391 h 2994248"/>
              <a:gd name="connsiteX276" fmla="*/ 1391507 w 2949690"/>
              <a:gd name="connsiteY276" fmla="*/ 1818631 h 2994248"/>
              <a:gd name="connsiteX277" fmla="*/ 1381633 w 2949690"/>
              <a:gd name="connsiteY277" fmla="*/ 1896871 h 2994248"/>
              <a:gd name="connsiteX278" fmla="*/ 1400593 w 2949690"/>
              <a:gd name="connsiteY278" fmla="*/ 1912574 h 2994248"/>
              <a:gd name="connsiteX279" fmla="*/ 1412833 w 2949690"/>
              <a:gd name="connsiteY279" fmla="*/ 1914836 h 2994248"/>
              <a:gd name="connsiteX280" fmla="*/ 1422913 w 2949690"/>
              <a:gd name="connsiteY280" fmla="*/ 1913705 h 2994248"/>
              <a:gd name="connsiteX281" fmla="*/ 1434262 w 2949690"/>
              <a:gd name="connsiteY281" fmla="*/ 1908836 h 2994248"/>
              <a:gd name="connsiteX282" fmla="*/ 1450479 w 2949690"/>
              <a:gd name="connsiteY282" fmla="*/ 1894951 h 2994248"/>
              <a:gd name="connsiteX283" fmla="*/ 1458364 w 2949690"/>
              <a:gd name="connsiteY283" fmla="*/ 1878836 h 2994248"/>
              <a:gd name="connsiteX284" fmla="*/ 1459462 w 2949690"/>
              <a:gd name="connsiteY284" fmla="*/ 1864299 h 2994248"/>
              <a:gd name="connsiteX285" fmla="*/ 1454045 w 2949690"/>
              <a:gd name="connsiteY285" fmla="*/ 1846265 h 2994248"/>
              <a:gd name="connsiteX286" fmla="*/ 1437553 w 2949690"/>
              <a:gd name="connsiteY286" fmla="*/ 1824699 h 2994248"/>
              <a:gd name="connsiteX287" fmla="*/ 1421782 w 2949690"/>
              <a:gd name="connsiteY287" fmla="*/ 1815339 h 2994248"/>
              <a:gd name="connsiteX288" fmla="*/ 1408033 w 2949690"/>
              <a:gd name="connsiteY288" fmla="*/ 1813557 h 2994248"/>
              <a:gd name="connsiteX289" fmla="*/ 1391507 w 2949690"/>
              <a:gd name="connsiteY289" fmla="*/ 1818631 h 2994248"/>
              <a:gd name="connsiteX290" fmla="*/ 1855051 w 2949690"/>
              <a:gd name="connsiteY290" fmla="*/ 1448791 h 2994248"/>
              <a:gd name="connsiteX291" fmla="*/ 1828821 w 2949690"/>
              <a:gd name="connsiteY291" fmla="*/ 1468574 h 2994248"/>
              <a:gd name="connsiteX292" fmla="*/ 1824262 w 2949690"/>
              <a:gd name="connsiteY292" fmla="*/ 1482802 h 2994248"/>
              <a:gd name="connsiteX293" fmla="*/ 1824262 w 2949690"/>
              <a:gd name="connsiteY293" fmla="*/ 1495008 h 2994248"/>
              <a:gd name="connsiteX294" fmla="*/ 1831667 w 2949690"/>
              <a:gd name="connsiteY294" fmla="*/ 1514036 h 2994248"/>
              <a:gd name="connsiteX295" fmla="*/ 1891393 w 2949690"/>
              <a:gd name="connsiteY295" fmla="*/ 1533511 h 2994248"/>
              <a:gd name="connsiteX296" fmla="*/ 1895405 w 2949690"/>
              <a:gd name="connsiteY296" fmla="*/ 1532688 h 2994248"/>
              <a:gd name="connsiteX297" fmla="*/ 1907885 w 2949690"/>
              <a:gd name="connsiteY297" fmla="*/ 1524699 h 2994248"/>
              <a:gd name="connsiteX298" fmla="*/ 1915256 w 2949690"/>
              <a:gd name="connsiteY298" fmla="*/ 1514962 h 2994248"/>
              <a:gd name="connsiteX299" fmla="*/ 1920022 w 2949690"/>
              <a:gd name="connsiteY299" fmla="*/ 1500151 h 2994248"/>
              <a:gd name="connsiteX300" fmla="*/ 1908673 w 2949690"/>
              <a:gd name="connsiteY300" fmla="*/ 1466071 h 2994248"/>
              <a:gd name="connsiteX301" fmla="*/ 1870718 w 2949690"/>
              <a:gd name="connsiteY301" fmla="*/ 1446322 h 2994248"/>
              <a:gd name="connsiteX302" fmla="*/ 1855051 w 2949690"/>
              <a:gd name="connsiteY302" fmla="*/ 1448791 h 2994248"/>
              <a:gd name="connsiteX303" fmla="*/ 2799210 w 2949690"/>
              <a:gd name="connsiteY303" fmla="*/ 1114402 h 2994248"/>
              <a:gd name="connsiteX304" fmla="*/ 2787896 w 2949690"/>
              <a:gd name="connsiteY304" fmla="*/ 1121602 h 2994248"/>
              <a:gd name="connsiteX305" fmla="*/ 2798387 w 2949690"/>
              <a:gd name="connsiteY305" fmla="*/ 1151705 h 2994248"/>
              <a:gd name="connsiteX306" fmla="*/ 2806273 w 2949690"/>
              <a:gd name="connsiteY306" fmla="*/ 1164288 h 2994248"/>
              <a:gd name="connsiteX307" fmla="*/ 2822011 w 2949690"/>
              <a:gd name="connsiteY307" fmla="*/ 1170802 h 2994248"/>
              <a:gd name="connsiteX308" fmla="*/ 2841450 w 2949690"/>
              <a:gd name="connsiteY308" fmla="*/ 1154105 h 2994248"/>
              <a:gd name="connsiteX309" fmla="*/ 2838228 w 2949690"/>
              <a:gd name="connsiteY309" fmla="*/ 1136276 h 2994248"/>
              <a:gd name="connsiteX310" fmla="*/ 2820673 w 2949690"/>
              <a:gd name="connsiteY310" fmla="*/ 1125819 h 2994248"/>
              <a:gd name="connsiteX311" fmla="*/ 2799210 w 2949690"/>
              <a:gd name="connsiteY311" fmla="*/ 1114402 h 2994248"/>
              <a:gd name="connsiteX312" fmla="*/ 519827 w 2949690"/>
              <a:gd name="connsiteY312" fmla="*/ 2094116 h 2994248"/>
              <a:gd name="connsiteX313" fmla="*/ 531861 w 2949690"/>
              <a:gd name="connsiteY313" fmla="*/ 2122814 h 2994248"/>
              <a:gd name="connsiteX314" fmla="*/ 536422 w 2949690"/>
              <a:gd name="connsiteY314" fmla="*/ 2107694 h 2994248"/>
              <a:gd name="connsiteX315" fmla="*/ 534639 w 2949690"/>
              <a:gd name="connsiteY315" fmla="*/ 2098779 h 2994248"/>
              <a:gd name="connsiteX316" fmla="*/ 519827 w 2949690"/>
              <a:gd name="connsiteY316" fmla="*/ 2094116 h 2994248"/>
              <a:gd name="connsiteX317" fmla="*/ 1472456 w 2949690"/>
              <a:gd name="connsiteY317" fmla="*/ 1180025 h 2994248"/>
              <a:gd name="connsiteX318" fmla="*/ 1465942 w 2949690"/>
              <a:gd name="connsiteY318" fmla="*/ 1185579 h 2994248"/>
              <a:gd name="connsiteX319" fmla="*/ 1458193 w 2949690"/>
              <a:gd name="connsiteY319" fmla="*/ 1200356 h 2994248"/>
              <a:gd name="connsiteX320" fmla="*/ 1456273 w 2949690"/>
              <a:gd name="connsiteY320" fmla="*/ 1217533 h 2994248"/>
              <a:gd name="connsiteX321" fmla="*/ 1460730 w 2949690"/>
              <a:gd name="connsiteY321" fmla="*/ 1237831 h 2994248"/>
              <a:gd name="connsiteX322" fmla="*/ 1475644 w 2949690"/>
              <a:gd name="connsiteY322" fmla="*/ 1250962 h 2994248"/>
              <a:gd name="connsiteX323" fmla="*/ 1490284 w 2949690"/>
              <a:gd name="connsiteY323" fmla="*/ 1255419 h 2994248"/>
              <a:gd name="connsiteX324" fmla="*/ 1497279 w 2949690"/>
              <a:gd name="connsiteY324" fmla="*/ 1256414 h 2994248"/>
              <a:gd name="connsiteX325" fmla="*/ 1509416 w 2949690"/>
              <a:gd name="connsiteY325" fmla="*/ 1254391 h 2994248"/>
              <a:gd name="connsiteX326" fmla="*/ 1526902 w 2949690"/>
              <a:gd name="connsiteY326" fmla="*/ 1241911 h 2994248"/>
              <a:gd name="connsiteX327" fmla="*/ 1532078 w 2949690"/>
              <a:gd name="connsiteY327" fmla="*/ 1226551 h 2994248"/>
              <a:gd name="connsiteX328" fmla="*/ 1532011 w 2949690"/>
              <a:gd name="connsiteY328" fmla="*/ 1213282 h 2994248"/>
              <a:gd name="connsiteX329" fmla="*/ 1526525 w 2949690"/>
              <a:gd name="connsiteY329" fmla="*/ 1197339 h 2994248"/>
              <a:gd name="connsiteX330" fmla="*/ 1518159 w 2949690"/>
              <a:gd name="connsiteY330" fmla="*/ 1186402 h 2994248"/>
              <a:gd name="connsiteX331" fmla="*/ 1502696 w 2949690"/>
              <a:gd name="connsiteY331" fmla="*/ 1177077 h 2994248"/>
              <a:gd name="connsiteX332" fmla="*/ 1489016 w 2949690"/>
              <a:gd name="connsiteY332" fmla="*/ 1175191 h 2994248"/>
              <a:gd name="connsiteX333" fmla="*/ 1472456 w 2949690"/>
              <a:gd name="connsiteY333" fmla="*/ 1180025 h 2994248"/>
              <a:gd name="connsiteX334" fmla="*/ 1663085 w 2949690"/>
              <a:gd name="connsiteY334" fmla="*/ 960116 h 2994248"/>
              <a:gd name="connsiteX335" fmla="*/ 1652662 w 2949690"/>
              <a:gd name="connsiteY335" fmla="*/ 967179 h 2994248"/>
              <a:gd name="connsiteX336" fmla="*/ 1646113 w 2949690"/>
              <a:gd name="connsiteY336" fmla="*/ 975373 h 2994248"/>
              <a:gd name="connsiteX337" fmla="*/ 1641107 w 2949690"/>
              <a:gd name="connsiteY337" fmla="*/ 987682 h 2994248"/>
              <a:gd name="connsiteX338" fmla="*/ 1651290 w 2949690"/>
              <a:gd name="connsiteY338" fmla="*/ 1022071 h 2994248"/>
              <a:gd name="connsiteX339" fmla="*/ 1690239 w 2949690"/>
              <a:gd name="connsiteY339" fmla="*/ 1043671 h 2994248"/>
              <a:gd name="connsiteX340" fmla="*/ 1705633 w 2949690"/>
              <a:gd name="connsiteY340" fmla="*/ 1038219 h 2994248"/>
              <a:gd name="connsiteX341" fmla="*/ 1715302 w 2949690"/>
              <a:gd name="connsiteY341" fmla="*/ 1029442 h 2994248"/>
              <a:gd name="connsiteX342" fmla="*/ 1722639 w 2949690"/>
              <a:gd name="connsiteY342" fmla="*/ 1014288 h 2994248"/>
              <a:gd name="connsiteX343" fmla="*/ 1712833 w 2949690"/>
              <a:gd name="connsiteY343" fmla="*/ 974551 h 2994248"/>
              <a:gd name="connsiteX344" fmla="*/ 1663085 w 2949690"/>
              <a:gd name="connsiteY344" fmla="*/ 960116 h 2994248"/>
              <a:gd name="connsiteX345" fmla="*/ 2200170 w 2949690"/>
              <a:gd name="connsiteY345" fmla="*/ 654391 h 2994248"/>
              <a:gd name="connsiteX346" fmla="*/ 2188170 w 2949690"/>
              <a:gd name="connsiteY346" fmla="*/ 669614 h 2994248"/>
              <a:gd name="connsiteX347" fmla="*/ 2206170 w 2949690"/>
              <a:gd name="connsiteY347" fmla="*/ 699545 h 2994248"/>
              <a:gd name="connsiteX348" fmla="*/ 2212787 w 2949690"/>
              <a:gd name="connsiteY348" fmla="*/ 698928 h 2994248"/>
              <a:gd name="connsiteX349" fmla="*/ 2218136 w 2949690"/>
              <a:gd name="connsiteY349" fmla="*/ 695808 h 2994248"/>
              <a:gd name="connsiteX350" fmla="*/ 2217450 w 2949690"/>
              <a:gd name="connsiteY350" fmla="*/ 678939 h 2994248"/>
              <a:gd name="connsiteX351" fmla="*/ 2214331 w 2949690"/>
              <a:gd name="connsiteY351" fmla="*/ 660254 h 2994248"/>
              <a:gd name="connsiteX352" fmla="*/ 2210078 w 2949690"/>
              <a:gd name="connsiteY352" fmla="*/ 655899 h 2994248"/>
              <a:gd name="connsiteX353" fmla="*/ 2200170 w 2949690"/>
              <a:gd name="connsiteY353" fmla="*/ 654391 h 2994248"/>
              <a:gd name="connsiteX354" fmla="*/ 2238673 w 2949690"/>
              <a:gd name="connsiteY354" fmla="*/ 887808 h 2994248"/>
              <a:gd name="connsiteX355" fmla="*/ 2221942 w 2949690"/>
              <a:gd name="connsiteY355" fmla="*/ 905053 h 2994248"/>
              <a:gd name="connsiteX356" fmla="*/ 2228319 w 2949690"/>
              <a:gd name="connsiteY356" fmla="*/ 934094 h 2994248"/>
              <a:gd name="connsiteX357" fmla="*/ 2253691 w 2949690"/>
              <a:gd name="connsiteY357" fmla="*/ 946676 h 2994248"/>
              <a:gd name="connsiteX358" fmla="*/ 2258765 w 2949690"/>
              <a:gd name="connsiteY358" fmla="*/ 945614 h 2994248"/>
              <a:gd name="connsiteX359" fmla="*/ 2274570 w 2949690"/>
              <a:gd name="connsiteY359" fmla="*/ 929876 h 2994248"/>
              <a:gd name="connsiteX360" fmla="*/ 2275359 w 2949690"/>
              <a:gd name="connsiteY360" fmla="*/ 923225 h 2994248"/>
              <a:gd name="connsiteX361" fmla="*/ 2273850 w 2949690"/>
              <a:gd name="connsiteY361" fmla="*/ 912391 h 2994248"/>
              <a:gd name="connsiteX362" fmla="*/ 2271210 w 2949690"/>
              <a:gd name="connsiteY362" fmla="*/ 906185 h 2994248"/>
              <a:gd name="connsiteX363" fmla="*/ 2262982 w 2949690"/>
              <a:gd name="connsiteY363" fmla="*/ 895385 h 2994248"/>
              <a:gd name="connsiteX364" fmla="*/ 2257805 w 2949690"/>
              <a:gd name="connsiteY364" fmla="*/ 891442 h 2994248"/>
              <a:gd name="connsiteX365" fmla="*/ 2248102 w 2949690"/>
              <a:gd name="connsiteY365" fmla="*/ 887533 h 2994248"/>
              <a:gd name="connsiteX366" fmla="*/ 2241759 w 2949690"/>
              <a:gd name="connsiteY366" fmla="*/ 886951 h 2994248"/>
              <a:gd name="connsiteX367" fmla="*/ 2238673 w 2949690"/>
              <a:gd name="connsiteY367" fmla="*/ 887808 h 2994248"/>
              <a:gd name="connsiteX368" fmla="*/ 2450902 w 2949690"/>
              <a:gd name="connsiteY368" fmla="*/ 2094151 h 2994248"/>
              <a:gd name="connsiteX369" fmla="*/ 2447371 w 2949690"/>
              <a:gd name="connsiteY369" fmla="*/ 2112562 h 2994248"/>
              <a:gd name="connsiteX370" fmla="*/ 2449633 w 2949690"/>
              <a:gd name="connsiteY370" fmla="*/ 2115751 h 2994248"/>
              <a:gd name="connsiteX371" fmla="*/ 2452684 w 2949690"/>
              <a:gd name="connsiteY371" fmla="*/ 2120139 h 2994248"/>
              <a:gd name="connsiteX372" fmla="*/ 2466331 w 2949690"/>
              <a:gd name="connsiteY372" fmla="*/ 2128128 h 2994248"/>
              <a:gd name="connsiteX373" fmla="*/ 2469861 w 2949690"/>
              <a:gd name="connsiteY373" fmla="*/ 2127511 h 2994248"/>
              <a:gd name="connsiteX374" fmla="*/ 2478982 w 2949690"/>
              <a:gd name="connsiteY374" fmla="*/ 2119179 h 2994248"/>
              <a:gd name="connsiteX375" fmla="*/ 2480319 w 2949690"/>
              <a:gd name="connsiteY375" fmla="*/ 2114860 h 2994248"/>
              <a:gd name="connsiteX376" fmla="*/ 2476650 w 2949690"/>
              <a:gd name="connsiteY376" fmla="*/ 2100048 h 2994248"/>
              <a:gd name="connsiteX377" fmla="*/ 2450902 w 2949690"/>
              <a:gd name="connsiteY377" fmla="*/ 2094151 h 2994248"/>
              <a:gd name="connsiteX378" fmla="*/ 1446228 w 2949690"/>
              <a:gd name="connsiteY378" fmla="*/ 748676 h 2994248"/>
              <a:gd name="connsiteX379" fmla="*/ 1417153 w 2949690"/>
              <a:gd name="connsiteY379" fmla="*/ 783785 h 2994248"/>
              <a:gd name="connsiteX380" fmla="*/ 1418422 w 2949690"/>
              <a:gd name="connsiteY380" fmla="*/ 797053 h 2994248"/>
              <a:gd name="connsiteX381" fmla="*/ 1422090 w 2949690"/>
              <a:gd name="connsiteY381" fmla="*/ 807442 h 2994248"/>
              <a:gd name="connsiteX382" fmla="*/ 1429667 w 2949690"/>
              <a:gd name="connsiteY382" fmla="*/ 818448 h 2994248"/>
              <a:gd name="connsiteX383" fmla="*/ 1476639 w 2949690"/>
              <a:gd name="connsiteY383" fmla="*/ 833431 h 2994248"/>
              <a:gd name="connsiteX384" fmla="*/ 1489324 w 2949690"/>
              <a:gd name="connsiteY384" fmla="*/ 829693 h 2994248"/>
              <a:gd name="connsiteX385" fmla="*/ 1497999 w 2949690"/>
              <a:gd name="connsiteY385" fmla="*/ 823625 h 2994248"/>
              <a:gd name="connsiteX386" fmla="*/ 1506125 w 2949690"/>
              <a:gd name="connsiteY386" fmla="*/ 813031 h 2994248"/>
              <a:gd name="connsiteX387" fmla="*/ 1499371 w 2949690"/>
              <a:gd name="connsiteY387" fmla="*/ 765545 h 2994248"/>
              <a:gd name="connsiteX388" fmla="*/ 1450273 w 2949690"/>
              <a:gd name="connsiteY388" fmla="*/ 747545 h 2994248"/>
              <a:gd name="connsiteX389" fmla="*/ 1446228 w 2949690"/>
              <a:gd name="connsiteY389" fmla="*/ 748676 h 2994248"/>
              <a:gd name="connsiteX390" fmla="*/ 949976 w 2949690"/>
              <a:gd name="connsiteY390" fmla="*/ 1945385 h 2994248"/>
              <a:gd name="connsiteX391" fmla="*/ 946102 w 2949690"/>
              <a:gd name="connsiteY391" fmla="*/ 1946962 h 2994248"/>
              <a:gd name="connsiteX392" fmla="*/ 932456 w 2949690"/>
              <a:gd name="connsiteY392" fmla="*/ 1965545 h 2994248"/>
              <a:gd name="connsiteX393" fmla="*/ 932936 w 2949690"/>
              <a:gd name="connsiteY393" fmla="*/ 1965854 h 2994248"/>
              <a:gd name="connsiteX394" fmla="*/ 930742 w 2949690"/>
              <a:gd name="connsiteY394" fmla="*/ 1969385 h 2994248"/>
              <a:gd name="connsiteX395" fmla="*/ 928273 w 2949690"/>
              <a:gd name="connsiteY395" fmla="*/ 1983168 h 2994248"/>
              <a:gd name="connsiteX396" fmla="*/ 929782 w 2949690"/>
              <a:gd name="connsiteY396" fmla="*/ 1991945 h 2994248"/>
              <a:gd name="connsiteX397" fmla="*/ 933347 w 2949690"/>
              <a:gd name="connsiteY397" fmla="*/ 1997397 h 2994248"/>
              <a:gd name="connsiteX398" fmla="*/ 954913 w 2949690"/>
              <a:gd name="connsiteY398" fmla="*/ 2010254 h 2994248"/>
              <a:gd name="connsiteX399" fmla="*/ 966845 w 2949690"/>
              <a:gd name="connsiteY399" fmla="*/ 2008848 h 2994248"/>
              <a:gd name="connsiteX400" fmla="*/ 986868 w 2949690"/>
              <a:gd name="connsiteY400" fmla="*/ 1994996 h 2994248"/>
              <a:gd name="connsiteX401" fmla="*/ 990296 w 2949690"/>
              <a:gd name="connsiteY401" fmla="*/ 1987282 h 2994248"/>
              <a:gd name="connsiteX402" fmla="*/ 991153 w 2949690"/>
              <a:gd name="connsiteY402" fmla="*/ 1973431 h 2994248"/>
              <a:gd name="connsiteX403" fmla="*/ 988548 w 2949690"/>
              <a:gd name="connsiteY403" fmla="*/ 1964757 h 2994248"/>
              <a:gd name="connsiteX404" fmla="*/ 986868 w 2949690"/>
              <a:gd name="connsiteY404" fmla="*/ 1962425 h 2994248"/>
              <a:gd name="connsiteX405" fmla="*/ 961221 w 2949690"/>
              <a:gd name="connsiteY405" fmla="*/ 1944254 h 2994248"/>
              <a:gd name="connsiteX406" fmla="*/ 956868 w 2949690"/>
              <a:gd name="connsiteY406" fmla="*/ 1944151 h 2994248"/>
              <a:gd name="connsiteX407" fmla="*/ 949976 w 2949690"/>
              <a:gd name="connsiteY407" fmla="*/ 1945385 h 2994248"/>
              <a:gd name="connsiteX408" fmla="*/ 1270582 w 2949690"/>
              <a:gd name="connsiteY408" fmla="*/ 1271671 h 2994248"/>
              <a:gd name="connsiteX409" fmla="*/ 1260879 w 2949690"/>
              <a:gd name="connsiteY409" fmla="*/ 1279968 h 2994248"/>
              <a:gd name="connsiteX410" fmla="*/ 1252924 w 2949690"/>
              <a:gd name="connsiteY410" fmla="*/ 1297659 h 2994248"/>
              <a:gd name="connsiteX411" fmla="*/ 1252684 w 2949690"/>
              <a:gd name="connsiteY411" fmla="*/ 1313225 h 2994248"/>
              <a:gd name="connsiteX412" fmla="*/ 1260742 w 2949690"/>
              <a:gd name="connsiteY412" fmla="*/ 1332802 h 2994248"/>
              <a:gd name="connsiteX413" fmla="*/ 1303908 w 2949690"/>
              <a:gd name="connsiteY413" fmla="*/ 1349259 h 2994248"/>
              <a:gd name="connsiteX414" fmla="*/ 1310662 w 2949690"/>
              <a:gd name="connsiteY414" fmla="*/ 1346208 h 2994248"/>
              <a:gd name="connsiteX415" fmla="*/ 1320948 w 2949690"/>
              <a:gd name="connsiteY415" fmla="*/ 1331259 h 2994248"/>
              <a:gd name="connsiteX416" fmla="*/ 1324650 w 2949690"/>
              <a:gd name="connsiteY416" fmla="*/ 1312608 h 2994248"/>
              <a:gd name="connsiteX417" fmla="*/ 1321016 w 2949690"/>
              <a:gd name="connsiteY417" fmla="*/ 1285968 h 2994248"/>
              <a:gd name="connsiteX418" fmla="*/ 1305176 w 2949690"/>
              <a:gd name="connsiteY418" fmla="*/ 1271705 h 2994248"/>
              <a:gd name="connsiteX419" fmla="*/ 1290090 w 2949690"/>
              <a:gd name="connsiteY419" fmla="*/ 1267454 h 2994248"/>
              <a:gd name="connsiteX420" fmla="*/ 1270582 w 2949690"/>
              <a:gd name="connsiteY420" fmla="*/ 1271671 h 2994248"/>
              <a:gd name="connsiteX421" fmla="*/ 836147 w 2949690"/>
              <a:gd name="connsiteY421" fmla="*/ 912871 h 2994248"/>
              <a:gd name="connsiteX422" fmla="*/ 818011 w 2949690"/>
              <a:gd name="connsiteY422" fmla="*/ 924733 h 2994248"/>
              <a:gd name="connsiteX423" fmla="*/ 811873 w 2949690"/>
              <a:gd name="connsiteY423" fmla="*/ 939134 h 2994248"/>
              <a:gd name="connsiteX424" fmla="*/ 810845 w 2949690"/>
              <a:gd name="connsiteY424" fmla="*/ 951853 h 2994248"/>
              <a:gd name="connsiteX425" fmla="*/ 814513 w 2949690"/>
              <a:gd name="connsiteY425" fmla="*/ 967625 h 2994248"/>
              <a:gd name="connsiteX426" fmla="*/ 820993 w 2949690"/>
              <a:gd name="connsiteY426" fmla="*/ 977225 h 2994248"/>
              <a:gd name="connsiteX427" fmla="*/ 881062 w 2949690"/>
              <a:gd name="connsiteY427" fmla="*/ 1000505 h 2994248"/>
              <a:gd name="connsiteX428" fmla="*/ 883736 w 2949690"/>
              <a:gd name="connsiteY428" fmla="*/ 999511 h 2994248"/>
              <a:gd name="connsiteX429" fmla="*/ 893747 w 2949690"/>
              <a:gd name="connsiteY429" fmla="*/ 990939 h 2994248"/>
              <a:gd name="connsiteX430" fmla="*/ 899507 w 2949690"/>
              <a:gd name="connsiteY430" fmla="*/ 981750 h 2994248"/>
              <a:gd name="connsiteX431" fmla="*/ 903176 w 2949690"/>
              <a:gd name="connsiteY431" fmla="*/ 968928 h 2994248"/>
              <a:gd name="connsiteX432" fmla="*/ 890696 w 2949690"/>
              <a:gd name="connsiteY432" fmla="*/ 932619 h 2994248"/>
              <a:gd name="connsiteX433" fmla="*/ 853221 w 2949690"/>
              <a:gd name="connsiteY433" fmla="*/ 910848 h 2994248"/>
              <a:gd name="connsiteX434" fmla="*/ 836147 w 2949690"/>
              <a:gd name="connsiteY434" fmla="*/ 912871 h 2994248"/>
              <a:gd name="connsiteX435" fmla="*/ 2388399 w 2949690"/>
              <a:gd name="connsiteY435" fmla="*/ 1550859 h 2994248"/>
              <a:gd name="connsiteX436" fmla="*/ 2385039 w 2949690"/>
              <a:gd name="connsiteY436" fmla="*/ 1552299 h 2994248"/>
              <a:gd name="connsiteX437" fmla="*/ 2379313 w 2949690"/>
              <a:gd name="connsiteY437" fmla="*/ 1559671 h 2994248"/>
              <a:gd name="connsiteX438" fmla="*/ 2375405 w 2949690"/>
              <a:gd name="connsiteY438" fmla="*/ 1577122 h 2994248"/>
              <a:gd name="connsiteX439" fmla="*/ 2378662 w 2949690"/>
              <a:gd name="connsiteY439" fmla="*/ 1592448 h 2994248"/>
              <a:gd name="connsiteX440" fmla="*/ 2385999 w 2949690"/>
              <a:gd name="connsiteY440" fmla="*/ 1598962 h 2994248"/>
              <a:gd name="connsiteX441" fmla="*/ 2402456 w 2949690"/>
              <a:gd name="connsiteY441" fmla="*/ 1603796 h 2994248"/>
              <a:gd name="connsiteX442" fmla="*/ 2412742 w 2949690"/>
              <a:gd name="connsiteY442" fmla="*/ 1602631 h 2994248"/>
              <a:gd name="connsiteX443" fmla="*/ 2416376 w 2949690"/>
              <a:gd name="connsiteY443" fmla="*/ 1601088 h 2994248"/>
              <a:gd name="connsiteX444" fmla="*/ 2421999 w 2949690"/>
              <a:gd name="connsiteY444" fmla="*/ 1593717 h 2994248"/>
              <a:gd name="connsiteX445" fmla="*/ 2425873 w 2949690"/>
              <a:gd name="connsiteY445" fmla="*/ 1576471 h 2994248"/>
              <a:gd name="connsiteX446" fmla="*/ 2422959 w 2949690"/>
              <a:gd name="connsiteY446" fmla="*/ 1561728 h 2994248"/>
              <a:gd name="connsiteX447" fmla="*/ 2415793 w 2949690"/>
              <a:gd name="connsiteY447" fmla="*/ 1555077 h 2994248"/>
              <a:gd name="connsiteX448" fmla="*/ 2398650 w 2949690"/>
              <a:gd name="connsiteY448" fmla="*/ 1549659 h 2994248"/>
              <a:gd name="connsiteX449" fmla="*/ 2388399 w 2949690"/>
              <a:gd name="connsiteY449" fmla="*/ 1550859 h 2994248"/>
              <a:gd name="connsiteX450" fmla="*/ 135896 w 2949690"/>
              <a:gd name="connsiteY450" fmla="*/ 1589945 h 2994248"/>
              <a:gd name="connsiteX451" fmla="*/ 122319 w 2949690"/>
              <a:gd name="connsiteY451" fmla="*/ 1601053 h 2994248"/>
              <a:gd name="connsiteX452" fmla="*/ 123964 w 2949690"/>
              <a:gd name="connsiteY452" fmla="*/ 1622722 h 2994248"/>
              <a:gd name="connsiteX453" fmla="*/ 130548 w 2949690"/>
              <a:gd name="connsiteY453" fmla="*/ 1627008 h 2994248"/>
              <a:gd name="connsiteX454" fmla="*/ 140525 w 2949690"/>
              <a:gd name="connsiteY454" fmla="*/ 1626048 h 2994248"/>
              <a:gd name="connsiteX455" fmla="*/ 154273 w 2949690"/>
              <a:gd name="connsiteY455" fmla="*/ 1614836 h 2994248"/>
              <a:gd name="connsiteX456" fmla="*/ 152696 w 2949690"/>
              <a:gd name="connsiteY456" fmla="*/ 1593305 h 2994248"/>
              <a:gd name="connsiteX457" fmla="*/ 146147 w 2949690"/>
              <a:gd name="connsiteY457" fmla="*/ 1589088 h 2994248"/>
              <a:gd name="connsiteX458" fmla="*/ 135896 w 2949690"/>
              <a:gd name="connsiteY458" fmla="*/ 1589945 h 2994248"/>
              <a:gd name="connsiteX459" fmla="*/ 1291770 w 2949690"/>
              <a:gd name="connsiteY459" fmla="*/ 2484768 h 2994248"/>
              <a:gd name="connsiteX460" fmla="*/ 1285153 w 2949690"/>
              <a:gd name="connsiteY460" fmla="*/ 2488368 h 2994248"/>
              <a:gd name="connsiteX461" fmla="*/ 1281450 w 2949690"/>
              <a:gd name="connsiteY461" fmla="*/ 2515453 h 2994248"/>
              <a:gd name="connsiteX462" fmla="*/ 1289885 w 2949690"/>
              <a:gd name="connsiteY462" fmla="*/ 2520014 h 2994248"/>
              <a:gd name="connsiteX463" fmla="*/ 1298868 w 2949690"/>
              <a:gd name="connsiteY463" fmla="*/ 2518471 h 2994248"/>
              <a:gd name="connsiteX464" fmla="*/ 1315393 w 2949690"/>
              <a:gd name="connsiteY464" fmla="*/ 2506642 h 2994248"/>
              <a:gd name="connsiteX465" fmla="*/ 1316216 w 2949690"/>
              <a:gd name="connsiteY465" fmla="*/ 2494162 h 2994248"/>
              <a:gd name="connsiteX466" fmla="*/ 1314639 w 2949690"/>
              <a:gd name="connsiteY466" fmla="*/ 2491865 h 2994248"/>
              <a:gd name="connsiteX467" fmla="*/ 1291770 w 2949690"/>
              <a:gd name="connsiteY467" fmla="*/ 2484768 h 299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2949690" h="2994248">
                <a:moveTo>
                  <a:pt x="2521393" y="209362"/>
                </a:moveTo>
                <a:lnTo>
                  <a:pt x="2513644" y="215979"/>
                </a:lnTo>
                <a:lnTo>
                  <a:pt x="2513576" y="215191"/>
                </a:lnTo>
                <a:cubicBezTo>
                  <a:pt x="2513062" y="215431"/>
                  <a:pt x="2512513" y="215671"/>
                  <a:pt x="2511964" y="215842"/>
                </a:cubicBezTo>
                <a:cubicBezTo>
                  <a:pt x="2510765" y="216219"/>
                  <a:pt x="2509565" y="216493"/>
                  <a:pt x="2508331" y="216699"/>
                </a:cubicBezTo>
                <a:cubicBezTo>
                  <a:pt x="2507096" y="216871"/>
                  <a:pt x="2505896" y="217145"/>
                  <a:pt x="2504696" y="217522"/>
                </a:cubicBezTo>
                <a:cubicBezTo>
                  <a:pt x="2501919" y="218482"/>
                  <a:pt x="2499553" y="220333"/>
                  <a:pt x="2497873" y="222733"/>
                </a:cubicBezTo>
                <a:cubicBezTo>
                  <a:pt x="2498216" y="224070"/>
                  <a:pt x="2499073" y="225202"/>
                  <a:pt x="2500273" y="225888"/>
                </a:cubicBezTo>
                <a:lnTo>
                  <a:pt x="2492045" y="232916"/>
                </a:lnTo>
                <a:cubicBezTo>
                  <a:pt x="2494376" y="236036"/>
                  <a:pt x="2497839" y="238128"/>
                  <a:pt x="2501713" y="238745"/>
                </a:cubicBezTo>
                <a:cubicBezTo>
                  <a:pt x="2504147" y="239053"/>
                  <a:pt x="2506650" y="238779"/>
                  <a:pt x="2508982" y="237991"/>
                </a:cubicBezTo>
                <a:cubicBezTo>
                  <a:pt x="2511793" y="236996"/>
                  <a:pt x="2514364" y="235488"/>
                  <a:pt x="2516593" y="233533"/>
                </a:cubicBezTo>
                <a:lnTo>
                  <a:pt x="2509462" y="225853"/>
                </a:lnTo>
                <a:lnTo>
                  <a:pt x="2510113" y="225065"/>
                </a:lnTo>
                <a:lnTo>
                  <a:pt x="2516593" y="233533"/>
                </a:lnTo>
                <a:cubicBezTo>
                  <a:pt x="2524890" y="226436"/>
                  <a:pt x="2526879" y="216493"/>
                  <a:pt x="2521393" y="209362"/>
                </a:cubicBezTo>
                <a:moveTo>
                  <a:pt x="1363976" y="285305"/>
                </a:moveTo>
                <a:cubicBezTo>
                  <a:pt x="1361474" y="286196"/>
                  <a:pt x="1359141" y="287533"/>
                  <a:pt x="1357119" y="289282"/>
                </a:cubicBezTo>
                <a:lnTo>
                  <a:pt x="1357119" y="289282"/>
                </a:lnTo>
                <a:cubicBezTo>
                  <a:pt x="1354273" y="291614"/>
                  <a:pt x="1352216" y="294733"/>
                  <a:pt x="1351153" y="298265"/>
                </a:cubicBezTo>
                <a:cubicBezTo>
                  <a:pt x="1349371" y="303648"/>
                  <a:pt x="1350398" y="309545"/>
                  <a:pt x="1353827" y="314036"/>
                </a:cubicBezTo>
                <a:lnTo>
                  <a:pt x="1362948" y="306219"/>
                </a:lnTo>
                <a:lnTo>
                  <a:pt x="1363188" y="307351"/>
                </a:lnTo>
                <a:cubicBezTo>
                  <a:pt x="1363805" y="306836"/>
                  <a:pt x="1364525" y="306459"/>
                  <a:pt x="1365279" y="306185"/>
                </a:cubicBezTo>
                <a:cubicBezTo>
                  <a:pt x="1366376" y="305876"/>
                  <a:pt x="1367541" y="305739"/>
                  <a:pt x="1368673" y="305774"/>
                </a:cubicBezTo>
                <a:cubicBezTo>
                  <a:pt x="1369805" y="305808"/>
                  <a:pt x="1370936" y="305671"/>
                  <a:pt x="1372033" y="305362"/>
                </a:cubicBezTo>
                <a:cubicBezTo>
                  <a:pt x="1373474" y="304814"/>
                  <a:pt x="1374707" y="303888"/>
                  <a:pt x="1375633" y="302654"/>
                </a:cubicBezTo>
                <a:cubicBezTo>
                  <a:pt x="1375359" y="301248"/>
                  <a:pt x="1374570" y="299979"/>
                  <a:pt x="1373439" y="299122"/>
                </a:cubicBezTo>
                <a:lnTo>
                  <a:pt x="1382765" y="291099"/>
                </a:lnTo>
                <a:cubicBezTo>
                  <a:pt x="1378445" y="285237"/>
                  <a:pt x="1370833" y="282905"/>
                  <a:pt x="1363976" y="285305"/>
                </a:cubicBezTo>
                <a:moveTo>
                  <a:pt x="2920479" y="1865122"/>
                </a:moveTo>
                <a:cubicBezTo>
                  <a:pt x="2915507" y="1866871"/>
                  <a:pt x="2911119" y="1869956"/>
                  <a:pt x="2907759" y="1874036"/>
                </a:cubicBezTo>
                <a:lnTo>
                  <a:pt x="2907691" y="1887648"/>
                </a:lnTo>
                <a:lnTo>
                  <a:pt x="2916022" y="1898551"/>
                </a:lnTo>
                <a:lnTo>
                  <a:pt x="2931416" y="1898414"/>
                </a:lnTo>
                <a:cubicBezTo>
                  <a:pt x="2934090" y="1894608"/>
                  <a:pt x="2937176" y="1891145"/>
                  <a:pt x="2940673" y="1888059"/>
                </a:cubicBezTo>
                <a:cubicBezTo>
                  <a:pt x="2944787" y="1884219"/>
                  <a:pt x="2949004" y="1880345"/>
                  <a:pt x="2949691" y="1873625"/>
                </a:cubicBezTo>
                <a:lnTo>
                  <a:pt x="2935908" y="1862379"/>
                </a:lnTo>
                <a:cubicBezTo>
                  <a:pt x="2935667" y="1862482"/>
                  <a:pt x="2935427" y="1862585"/>
                  <a:pt x="2935154" y="1862688"/>
                </a:cubicBezTo>
                <a:cubicBezTo>
                  <a:pt x="2933439" y="1863134"/>
                  <a:pt x="2931691" y="1863408"/>
                  <a:pt x="2929942" y="1863476"/>
                </a:cubicBezTo>
                <a:cubicBezTo>
                  <a:pt x="2926719" y="1863614"/>
                  <a:pt x="2923565" y="1864162"/>
                  <a:pt x="2920479" y="1865122"/>
                </a:cubicBezTo>
                <a:moveTo>
                  <a:pt x="1937919" y="2956608"/>
                </a:moveTo>
                <a:cubicBezTo>
                  <a:pt x="1918650" y="2969534"/>
                  <a:pt x="1925336" y="2984757"/>
                  <a:pt x="1927873" y="2989077"/>
                </a:cubicBezTo>
                <a:lnTo>
                  <a:pt x="1935279" y="2994220"/>
                </a:lnTo>
                <a:cubicBezTo>
                  <a:pt x="1939016" y="2994391"/>
                  <a:pt x="1942718" y="2993808"/>
                  <a:pt x="1946216" y="2992505"/>
                </a:cubicBezTo>
                <a:cubicBezTo>
                  <a:pt x="1952216" y="2990825"/>
                  <a:pt x="1957427" y="2987019"/>
                  <a:pt x="1960856" y="2981808"/>
                </a:cubicBezTo>
                <a:cubicBezTo>
                  <a:pt x="1963873" y="2976425"/>
                  <a:pt x="1963599" y="2969808"/>
                  <a:pt x="1960170" y="2964699"/>
                </a:cubicBezTo>
                <a:lnTo>
                  <a:pt x="1948102" y="2960482"/>
                </a:lnTo>
                <a:lnTo>
                  <a:pt x="1951462" y="2960345"/>
                </a:lnTo>
                <a:lnTo>
                  <a:pt x="1937919" y="2956608"/>
                </a:lnTo>
                <a:moveTo>
                  <a:pt x="1646147" y="2312997"/>
                </a:moveTo>
                <a:cubicBezTo>
                  <a:pt x="1645051" y="2313374"/>
                  <a:pt x="1643953" y="2313820"/>
                  <a:pt x="1642924" y="2314334"/>
                </a:cubicBezTo>
                <a:lnTo>
                  <a:pt x="1638707" y="2318208"/>
                </a:lnTo>
                <a:lnTo>
                  <a:pt x="1633530" y="2326334"/>
                </a:lnTo>
                <a:lnTo>
                  <a:pt x="1631610" y="2332162"/>
                </a:lnTo>
                <a:cubicBezTo>
                  <a:pt x="1631062" y="2340596"/>
                  <a:pt x="1633599" y="2348928"/>
                  <a:pt x="1638707" y="2355648"/>
                </a:cubicBezTo>
                <a:cubicBezTo>
                  <a:pt x="1646216" y="2365453"/>
                  <a:pt x="1658353" y="2370494"/>
                  <a:pt x="1670593" y="2368848"/>
                </a:cubicBezTo>
                <a:lnTo>
                  <a:pt x="1679474" y="2360791"/>
                </a:lnTo>
                <a:lnTo>
                  <a:pt x="1684376" y="2343271"/>
                </a:lnTo>
                <a:lnTo>
                  <a:pt x="1681119" y="2330654"/>
                </a:lnTo>
                <a:lnTo>
                  <a:pt x="1678102" y="2326711"/>
                </a:lnTo>
                <a:cubicBezTo>
                  <a:pt x="1665656" y="2310425"/>
                  <a:pt x="1653656" y="2310460"/>
                  <a:pt x="1646147" y="2312997"/>
                </a:cubicBezTo>
                <a:moveTo>
                  <a:pt x="2173188" y="2313511"/>
                </a:moveTo>
                <a:cubicBezTo>
                  <a:pt x="2172056" y="2313888"/>
                  <a:pt x="2170993" y="2314402"/>
                  <a:pt x="2169999" y="2315053"/>
                </a:cubicBezTo>
                <a:lnTo>
                  <a:pt x="2169004" y="2322082"/>
                </a:lnTo>
                <a:lnTo>
                  <a:pt x="2170170" y="2321053"/>
                </a:lnTo>
                <a:lnTo>
                  <a:pt x="2168113" y="2337476"/>
                </a:lnTo>
                <a:cubicBezTo>
                  <a:pt x="2170856" y="2340357"/>
                  <a:pt x="2175759" y="2345705"/>
                  <a:pt x="2182822" y="2345500"/>
                </a:cubicBezTo>
                <a:cubicBezTo>
                  <a:pt x="2184090" y="2345500"/>
                  <a:pt x="2185393" y="2345259"/>
                  <a:pt x="2186593" y="2344848"/>
                </a:cubicBezTo>
                <a:cubicBezTo>
                  <a:pt x="2189782" y="2343682"/>
                  <a:pt x="2192559" y="2341522"/>
                  <a:pt x="2194479" y="2338711"/>
                </a:cubicBezTo>
                <a:lnTo>
                  <a:pt x="2193382" y="2324688"/>
                </a:lnTo>
                <a:lnTo>
                  <a:pt x="2191324" y="2322288"/>
                </a:lnTo>
                <a:cubicBezTo>
                  <a:pt x="2188890" y="2319236"/>
                  <a:pt x="2181827" y="2310596"/>
                  <a:pt x="2173188" y="2313511"/>
                </a:cubicBezTo>
                <a:moveTo>
                  <a:pt x="2739759" y="2525294"/>
                </a:moveTo>
                <a:cubicBezTo>
                  <a:pt x="2739793" y="2525294"/>
                  <a:pt x="2739827" y="2525328"/>
                  <a:pt x="2739861" y="2525328"/>
                </a:cubicBezTo>
                <a:lnTo>
                  <a:pt x="2739827" y="2525328"/>
                </a:lnTo>
                <a:cubicBezTo>
                  <a:pt x="2739827" y="2525294"/>
                  <a:pt x="2739793" y="2525294"/>
                  <a:pt x="2739759" y="2525294"/>
                </a:cubicBezTo>
                <a:moveTo>
                  <a:pt x="2741165" y="2496562"/>
                </a:moveTo>
                <a:cubicBezTo>
                  <a:pt x="2740342" y="2497351"/>
                  <a:pt x="2739347" y="2497968"/>
                  <a:pt x="2738250" y="2498345"/>
                </a:cubicBezTo>
                <a:cubicBezTo>
                  <a:pt x="2736845" y="2498722"/>
                  <a:pt x="2735405" y="2498963"/>
                  <a:pt x="2733930" y="2498997"/>
                </a:cubicBezTo>
                <a:lnTo>
                  <a:pt x="2728342" y="2516345"/>
                </a:lnTo>
                <a:cubicBezTo>
                  <a:pt x="2731221" y="2520357"/>
                  <a:pt x="2735165" y="2523442"/>
                  <a:pt x="2739759" y="2525294"/>
                </a:cubicBezTo>
                <a:cubicBezTo>
                  <a:pt x="2738628" y="2524677"/>
                  <a:pt x="2737565" y="2524025"/>
                  <a:pt x="2736501" y="2523305"/>
                </a:cubicBezTo>
                <a:lnTo>
                  <a:pt x="2739827" y="2525328"/>
                </a:lnTo>
                <a:cubicBezTo>
                  <a:pt x="2739861" y="2525328"/>
                  <a:pt x="2739896" y="2525328"/>
                  <a:pt x="2739930" y="2525362"/>
                </a:cubicBezTo>
                <a:cubicBezTo>
                  <a:pt x="2739896" y="2525362"/>
                  <a:pt x="2739896" y="2525328"/>
                  <a:pt x="2739861" y="2525328"/>
                </a:cubicBezTo>
                <a:lnTo>
                  <a:pt x="2751691" y="2532494"/>
                </a:lnTo>
                <a:cubicBezTo>
                  <a:pt x="2757176" y="2529168"/>
                  <a:pt x="2760913" y="2523545"/>
                  <a:pt x="2761908" y="2517202"/>
                </a:cubicBezTo>
                <a:cubicBezTo>
                  <a:pt x="2762422" y="2510963"/>
                  <a:pt x="2760467" y="2504757"/>
                  <a:pt x="2756422" y="2499956"/>
                </a:cubicBezTo>
                <a:lnTo>
                  <a:pt x="2754501" y="2497659"/>
                </a:lnTo>
                <a:lnTo>
                  <a:pt x="2741165" y="2496562"/>
                </a:lnTo>
                <a:moveTo>
                  <a:pt x="1110639" y="2836643"/>
                </a:moveTo>
                <a:cubicBezTo>
                  <a:pt x="1109405" y="2837053"/>
                  <a:pt x="1108205" y="2837568"/>
                  <a:pt x="1107039" y="2838151"/>
                </a:cubicBezTo>
                <a:lnTo>
                  <a:pt x="1102548" y="2850768"/>
                </a:lnTo>
                <a:cubicBezTo>
                  <a:pt x="1103336" y="2853408"/>
                  <a:pt x="1103919" y="2856117"/>
                  <a:pt x="1104331" y="2858860"/>
                </a:cubicBezTo>
                <a:cubicBezTo>
                  <a:pt x="1104913" y="2862836"/>
                  <a:pt x="1105805" y="2866780"/>
                  <a:pt x="1106970" y="2870619"/>
                </a:cubicBezTo>
                <a:lnTo>
                  <a:pt x="1121268" y="2876551"/>
                </a:lnTo>
                <a:cubicBezTo>
                  <a:pt x="1127713" y="2872299"/>
                  <a:pt x="1131999" y="2865511"/>
                  <a:pt x="1133027" y="2857865"/>
                </a:cubicBezTo>
                <a:cubicBezTo>
                  <a:pt x="1133987" y="2852242"/>
                  <a:pt x="1132650" y="2846516"/>
                  <a:pt x="1129324" y="2841888"/>
                </a:cubicBezTo>
                <a:cubicBezTo>
                  <a:pt x="1124970" y="2836162"/>
                  <a:pt x="1117324" y="2834002"/>
                  <a:pt x="1110639" y="2836643"/>
                </a:cubicBezTo>
                <a:moveTo>
                  <a:pt x="1521999" y="2756894"/>
                </a:moveTo>
                <a:cubicBezTo>
                  <a:pt x="1516308" y="2759637"/>
                  <a:pt x="1512296" y="2764951"/>
                  <a:pt x="1511199" y="2771156"/>
                </a:cubicBezTo>
                <a:cubicBezTo>
                  <a:pt x="1510170" y="2777122"/>
                  <a:pt x="1511713" y="2783259"/>
                  <a:pt x="1515450" y="2788059"/>
                </a:cubicBezTo>
                <a:cubicBezTo>
                  <a:pt x="1519873" y="2794368"/>
                  <a:pt x="1527827" y="2797111"/>
                  <a:pt x="1535199" y="2794848"/>
                </a:cubicBezTo>
                <a:cubicBezTo>
                  <a:pt x="1537016" y="2794231"/>
                  <a:pt x="1538696" y="2793339"/>
                  <a:pt x="1540205" y="2792174"/>
                </a:cubicBezTo>
                <a:lnTo>
                  <a:pt x="1542982" y="2779317"/>
                </a:lnTo>
                <a:lnTo>
                  <a:pt x="1542193" y="2776231"/>
                </a:lnTo>
                <a:cubicBezTo>
                  <a:pt x="1541474" y="2771431"/>
                  <a:pt x="1539588" y="2766871"/>
                  <a:pt x="1536673" y="2762963"/>
                </a:cubicBezTo>
                <a:cubicBezTo>
                  <a:pt x="1535405" y="2761317"/>
                  <a:pt x="1533999" y="2759808"/>
                  <a:pt x="1532456" y="2758437"/>
                </a:cubicBezTo>
                <a:lnTo>
                  <a:pt x="1521999" y="2756894"/>
                </a:lnTo>
                <a:moveTo>
                  <a:pt x="1803691" y="802"/>
                </a:moveTo>
                <a:lnTo>
                  <a:pt x="1798684" y="15717"/>
                </a:lnTo>
                <a:lnTo>
                  <a:pt x="1798067" y="19111"/>
                </a:lnTo>
                <a:cubicBezTo>
                  <a:pt x="1796078" y="25625"/>
                  <a:pt x="1796799" y="32688"/>
                  <a:pt x="1800090" y="38653"/>
                </a:cubicBezTo>
                <a:lnTo>
                  <a:pt x="1814868" y="41499"/>
                </a:lnTo>
                <a:cubicBezTo>
                  <a:pt x="1822033" y="34814"/>
                  <a:pt x="1827141" y="15579"/>
                  <a:pt x="1819462" y="5533"/>
                </a:cubicBezTo>
                <a:cubicBezTo>
                  <a:pt x="1815793" y="665"/>
                  <a:pt x="1809416" y="-1221"/>
                  <a:pt x="1803691" y="802"/>
                </a:cubicBezTo>
                <a:moveTo>
                  <a:pt x="1075599" y="650071"/>
                </a:moveTo>
                <a:cubicBezTo>
                  <a:pt x="1068159" y="652539"/>
                  <a:pt x="1061885" y="657648"/>
                  <a:pt x="1058011" y="664436"/>
                </a:cubicBezTo>
                <a:cubicBezTo>
                  <a:pt x="1051256" y="676471"/>
                  <a:pt x="1051051" y="691111"/>
                  <a:pt x="1057462" y="703316"/>
                </a:cubicBezTo>
                <a:lnTo>
                  <a:pt x="1068364" y="714733"/>
                </a:lnTo>
                <a:lnTo>
                  <a:pt x="1079405" y="720494"/>
                </a:lnTo>
                <a:lnTo>
                  <a:pt x="1088662" y="722996"/>
                </a:lnTo>
                <a:lnTo>
                  <a:pt x="1092707" y="723717"/>
                </a:lnTo>
                <a:cubicBezTo>
                  <a:pt x="1099770" y="725122"/>
                  <a:pt x="1111256" y="727385"/>
                  <a:pt x="1122707" y="723545"/>
                </a:cubicBezTo>
                <a:cubicBezTo>
                  <a:pt x="1127507" y="721899"/>
                  <a:pt x="1131930" y="719328"/>
                  <a:pt x="1135736" y="715934"/>
                </a:cubicBezTo>
                <a:cubicBezTo>
                  <a:pt x="1145130" y="706985"/>
                  <a:pt x="1150170" y="694436"/>
                  <a:pt x="1149622" y="681476"/>
                </a:cubicBezTo>
                <a:lnTo>
                  <a:pt x="1136490" y="658985"/>
                </a:lnTo>
                <a:lnTo>
                  <a:pt x="1124525" y="652333"/>
                </a:lnTo>
                <a:lnTo>
                  <a:pt x="1125176" y="649282"/>
                </a:lnTo>
                <a:cubicBezTo>
                  <a:pt x="1112593" y="641876"/>
                  <a:pt x="1102033" y="642322"/>
                  <a:pt x="1094490" y="644859"/>
                </a:cubicBezTo>
                <a:cubicBezTo>
                  <a:pt x="1092982" y="645373"/>
                  <a:pt x="1091474" y="645991"/>
                  <a:pt x="1090033" y="646711"/>
                </a:cubicBezTo>
                <a:lnTo>
                  <a:pt x="1089210" y="647979"/>
                </a:lnTo>
                <a:cubicBezTo>
                  <a:pt x="1084582" y="647945"/>
                  <a:pt x="1079987" y="648665"/>
                  <a:pt x="1075599" y="650071"/>
                </a:cubicBezTo>
                <a:moveTo>
                  <a:pt x="1980467" y="590551"/>
                </a:moveTo>
                <a:lnTo>
                  <a:pt x="1973165" y="593088"/>
                </a:lnTo>
                <a:lnTo>
                  <a:pt x="1966684" y="598676"/>
                </a:lnTo>
                <a:lnTo>
                  <a:pt x="1963667" y="602825"/>
                </a:lnTo>
                <a:lnTo>
                  <a:pt x="1960205" y="611088"/>
                </a:lnTo>
                <a:lnTo>
                  <a:pt x="1959313" y="616505"/>
                </a:lnTo>
                <a:cubicBezTo>
                  <a:pt x="1959450" y="624185"/>
                  <a:pt x="1961885" y="631659"/>
                  <a:pt x="1966342" y="637934"/>
                </a:cubicBezTo>
                <a:cubicBezTo>
                  <a:pt x="1973439" y="647533"/>
                  <a:pt x="1986056" y="651202"/>
                  <a:pt x="1997199" y="646985"/>
                </a:cubicBezTo>
                <a:cubicBezTo>
                  <a:pt x="1998398" y="646574"/>
                  <a:pt x="1999633" y="646094"/>
                  <a:pt x="2000936" y="645545"/>
                </a:cubicBezTo>
                <a:lnTo>
                  <a:pt x="2007107" y="637796"/>
                </a:lnTo>
                <a:lnTo>
                  <a:pt x="2011188" y="618288"/>
                </a:lnTo>
                <a:cubicBezTo>
                  <a:pt x="2010913" y="611225"/>
                  <a:pt x="2008513" y="604368"/>
                  <a:pt x="2004262" y="598711"/>
                </a:cubicBezTo>
                <a:lnTo>
                  <a:pt x="2000970" y="595042"/>
                </a:lnTo>
                <a:lnTo>
                  <a:pt x="1992913" y="591134"/>
                </a:lnTo>
                <a:lnTo>
                  <a:pt x="1980467" y="590551"/>
                </a:lnTo>
                <a:moveTo>
                  <a:pt x="368525" y="1109019"/>
                </a:moveTo>
                <a:cubicBezTo>
                  <a:pt x="362970" y="1110939"/>
                  <a:pt x="358067" y="1114368"/>
                  <a:pt x="354364" y="1118928"/>
                </a:cubicBezTo>
                <a:lnTo>
                  <a:pt x="351622" y="1127156"/>
                </a:lnTo>
                <a:lnTo>
                  <a:pt x="352102" y="1141316"/>
                </a:lnTo>
                <a:lnTo>
                  <a:pt x="355359" y="1149614"/>
                </a:lnTo>
                <a:cubicBezTo>
                  <a:pt x="370136" y="1166345"/>
                  <a:pt x="383953" y="1167545"/>
                  <a:pt x="392936" y="1165591"/>
                </a:cubicBezTo>
                <a:lnTo>
                  <a:pt x="398730" y="1162094"/>
                </a:lnTo>
                <a:lnTo>
                  <a:pt x="405999" y="1153693"/>
                </a:lnTo>
                <a:lnTo>
                  <a:pt x="408810" y="1147008"/>
                </a:lnTo>
                <a:cubicBezTo>
                  <a:pt x="409736" y="1137408"/>
                  <a:pt x="407027" y="1127842"/>
                  <a:pt x="401233" y="1120128"/>
                </a:cubicBezTo>
                <a:cubicBezTo>
                  <a:pt x="395987" y="1112928"/>
                  <a:pt x="387861" y="1108368"/>
                  <a:pt x="378982" y="1107648"/>
                </a:cubicBezTo>
                <a:cubicBezTo>
                  <a:pt x="375450" y="1107408"/>
                  <a:pt x="371884" y="1107888"/>
                  <a:pt x="368525" y="1109019"/>
                </a:cubicBezTo>
                <a:moveTo>
                  <a:pt x="696056" y="1540539"/>
                </a:moveTo>
                <a:cubicBezTo>
                  <a:pt x="694821" y="1540917"/>
                  <a:pt x="693656" y="1541431"/>
                  <a:pt x="692525" y="1542048"/>
                </a:cubicBezTo>
                <a:lnTo>
                  <a:pt x="686902" y="1549454"/>
                </a:lnTo>
                <a:lnTo>
                  <a:pt x="683027" y="1566836"/>
                </a:lnTo>
                <a:cubicBezTo>
                  <a:pt x="682821" y="1572014"/>
                  <a:pt x="683884" y="1577156"/>
                  <a:pt x="686113" y="1581853"/>
                </a:cubicBezTo>
                <a:lnTo>
                  <a:pt x="693313" y="1588368"/>
                </a:lnTo>
                <a:lnTo>
                  <a:pt x="709667" y="1593545"/>
                </a:lnTo>
                <a:cubicBezTo>
                  <a:pt x="713473" y="1593922"/>
                  <a:pt x="717279" y="1593476"/>
                  <a:pt x="720913" y="1592311"/>
                </a:cubicBezTo>
                <a:cubicBezTo>
                  <a:pt x="721702" y="1592036"/>
                  <a:pt x="722456" y="1591762"/>
                  <a:pt x="723210" y="1591419"/>
                </a:cubicBezTo>
                <a:lnTo>
                  <a:pt x="729244" y="1583945"/>
                </a:lnTo>
                <a:lnTo>
                  <a:pt x="733461" y="1565225"/>
                </a:lnTo>
                <a:cubicBezTo>
                  <a:pt x="733427" y="1560459"/>
                  <a:pt x="732433" y="1555762"/>
                  <a:pt x="730513" y="1551408"/>
                </a:cubicBezTo>
                <a:lnTo>
                  <a:pt x="723279" y="1544654"/>
                </a:lnTo>
                <a:lnTo>
                  <a:pt x="706376" y="1539339"/>
                </a:lnTo>
                <a:cubicBezTo>
                  <a:pt x="702879" y="1539065"/>
                  <a:pt x="699382" y="1539476"/>
                  <a:pt x="696056" y="1540539"/>
                </a:cubicBezTo>
                <a:moveTo>
                  <a:pt x="1757782" y="388539"/>
                </a:moveTo>
                <a:lnTo>
                  <a:pt x="1751336" y="394094"/>
                </a:lnTo>
                <a:lnTo>
                  <a:pt x="1747427" y="401362"/>
                </a:lnTo>
                <a:lnTo>
                  <a:pt x="1745474" y="417134"/>
                </a:lnTo>
                <a:cubicBezTo>
                  <a:pt x="1745474" y="421968"/>
                  <a:pt x="1746501" y="426733"/>
                  <a:pt x="1748490" y="431122"/>
                </a:cubicBezTo>
                <a:lnTo>
                  <a:pt x="1755964" y="437808"/>
                </a:lnTo>
                <a:lnTo>
                  <a:pt x="1773999" y="442985"/>
                </a:lnTo>
                <a:cubicBezTo>
                  <a:pt x="1777153" y="443019"/>
                  <a:pt x="1780273" y="442539"/>
                  <a:pt x="1783290" y="441579"/>
                </a:cubicBezTo>
                <a:cubicBezTo>
                  <a:pt x="1788331" y="439831"/>
                  <a:pt x="1792753" y="436642"/>
                  <a:pt x="1795976" y="432425"/>
                </a:cubicBezTo>
                <a:lnTo>
                  <a:pt x="1798479" y="424779"/>
                </a:lnTo>
                <a:lnTo>
                  <a:pt x="1798410" y="411408"/>
                </a:lnTo>
                <a:lnTo>
                  <a:pt x="1795736" y="403454"/>
                </a:lnTo>
                <a:lnTo>
                  <a:pt x="1787507" y="392688"/>
                </a:lnTo>
                <a:lnTo>
                  <a:pt x="1779691" y="388059"/>
                </a:lnTo>
                <a:lnTo>
                  <a:pt x="1766045" y="386139"/>
                </a:lnTo>
                <a:lnTo>
                  <a:pt x="1757782" y="388539"/>
                </a:lnTo>
                <a:moveTo>
                  <a:pt x="7016" y="781316"/>
                </a:moveTo>
                <a:cubicBezTo>
                  <a:pt x="6536" y="781488"/>
                  <a:pt x="6022" y="781693"/>
                  <a:pt x="5507" y="781899"/>
                </a:cubicBezTo>
                <a:lnTo>
                  <a:pt x="56" y="789922"/>
                </a:lnTo>
                <a:cubicBezTo>
                  <a:pt x="-390" y="797156"/>
                  <a:pt x="1839" y="804322"/>
                  <a:pt x="6331" y="810013"/>
                </a:cubicBezTo>
                <a:cubicBezTo>
                  <a:pt x="12228" y="817728"/>
                  <a:pt x="20387" y="820745"/>
                  <a:pt x="27622" y="818311"/>
                </a:cubicBezTo>
                <a:cubicBezTo>
                  <a:pt x="29507" y="817659"/>
                  <a:pt x="31290" y="816699"/>
                  <a:pt x="32833" y="815465"/>
                </a:cubicBezTo>
                <a:lnTo>
                  <a:pt x="35233" y="799796"/>
                </a:lnTo>
                <a:cubicBezTo>
                  <a:pt x="35953" y="795339"/>
                  <a:pt x="35405" y="790779"/>
                  <a:pt x="33656" y="786596"/>
                </a:cubicBezTo>
                <a:lnTo>
                  <a:pt x="17953" y="781008"/>
                </a:lnTo>
                <a:cubicBezTo>
                  <a:pt x="14353" y="780185"/>
                  <a:pt x="10582" y="780288"/>
                  <a:pt x="7016" y="781316"/>
                </a:cubicBezTo>
                <a:moveTo>
                  <a:pt x="836319" y="515876"/>
                </a:moveTo>
                <a:lnTo>
                  <a:pt x="827884" y="521156"/>
                </a:lnTo>
                <a:cubicBezTo>
                  <a:pt x="813896" y="532882"/>
                  <a:pt x="810090" y="545774"/>
                  <a:pt x="816707" y="559557"/>
                </a:cubicBezTo>
                <a:lnTo>
                  <a:pt x="824593" y="566208"/>
                </a:lnTo>
                <a:lnTo>
                  <a:pt x="829188" y="567476"/>
                </a:lnTo>
                <a:lnTo>
                  <a:pt x="829427" y="568916"/>
                </a:lnTo>
                <a:cubicBezTo>
                  <a:pt x="840364" y="579614"/>
                  <a:pt x="849999" y="579614"/>
                  <a:pt x="856513" y="577419"/>
                </a:cubicBezTo>
                <a:cubicBezTo>
                  <a:pt x="858193" y="576871"/>
                  <a:pt x="859805" y="576116"/>
                  <a:pt x="861313" y="575191"/>
                </a:cubicBezTo>
                <a:lnTo>
                  <a:pt x="864707" y="571934"/>
                </a:lnTo>
                <a:lnTo>
                  <a:pt x="869919" y="564151"/>
                </a:lnTo>
                <a:cubicBezTo>
                  <a:pt x="878284" y="552082"/>
                  <a:pt x="878250" y="538951"/>
                  <a:pt x="869782" y="527876"/>
                </a:cubicBezTo>
                <a:cubicBezTo>
                  <a:pt x="865633" y="522802"/>
                  <a:pt x="860490" y="518619"/>
                  <a:pt x="854696" y="515568"/>
                </a:cubicBezTo>
                <a:lnTo>
                  <a:pt x="847599" y="514162"/>
                </a:lnTo>
                <a:lnTo>
                  <a:pt x="836319" y="515876"/>
                </a:lnTo>
                <a:moveTo>
                  <a:pt x="1023861" y="296516"/>
                </a:moveTo>
                <a:lnTo>
                  <a:pt x="1016113" y="300151"/>
                </a:lnTo>
                <a:cubicBezTo>
                  <a:pt x="1011004" y="305945"/>
                  <a:pt x="995541" y="323671"/>
                  <a:pt x="1004284" y="347774"/>
                </a:cubicBezTo>
                <a:lnTo>
                  <a:pt x="1011691" y="355419"/>
                </a:lnTo>
                <a:lnTo>
                  <a:pt x="1026433" y="360802"/>
                </a:lnTo>
                <a:lnTo>
                  <a:pt x="1036273" y="359533"/>
                </a:lnTo>
                <a:cubicBezTo>
                  <a:pt x="1043027" y="354665"/>
                  <a:pt x="1055507" y="345614"/>
                  <a:pt x="1057290" y="329705"/>
                </a:cubicBezTo>
                <a:cubicBezTo>
                  <a:pt x="1058181" y="320654"/>
                  <a:pt x="1055507" y="311602"/>
                  <a:pt x="1049885" y="304471"/>
                </a:cubicBezTo>
                <a:cubicBezTo>
                  <a:pt x="1048582" y="302791"/>
                  <a:pt x="1047176" y="301248"/>
                  <a:pt x="1045667" y="299774"/>
                </a:cubicBezTo>
                <a:lnTo>
                  <a:pt x="1037473" y="296345"/>
                </a:lnTo>
                <a:lnTo>
                  <a:pt x="1023861" y="296516"/>
                </a:lnTo>
                <a:moveTo>
                  <a:pt x="406718" y="540596"/>
                </a:moveTo>
                <a:cubicBezTo>
                  <a:pt x="405107" y="541145"/>
                  <a:pt x="403564" y="541899"/>
                  <a:pt x="402159" y="542859"/>
                </a:cubicBezTo>
                <a:lnTo>
                  <a:pt x="399004" y="558733"/>
                </a:lnTo>
                <a:cubicBezTo>
                  <a:pt x="398319" y="563225"/>
                  <a:pt x="398833" y="567819"/>
                  <a:pt x="400548" y="572036"/>
                </a:cubicBezTo>
                <a:lnTo>
                  <a:pt x="413747" y="577522"/>
                </a:lnTo>
                <a:lnTo>
                  <a:pt x="416593" y="576802"/>
                </a:lnTo>
                <a:cubicBezTo>
                  <a:pt x="418376" y="576528"/>
                  <a:pt x="420125" y="576116"/>
                  <a:pt x="421839" y="575602"/>
                </a:cubicBezTo>
                <a:cubicBezTo>
                  <a:pt x="426159" y="574059"/>
                  <a:pt x="429930" y="571282"/>
                  <a:pt x="432639" y="567614"/>
                </a:cubicBezTo>
                <a:lnTo>
                  <a:pt x="433153" y="555442"/>
                </a:lnTo>
                <a:cubicBezTo>
                  <a:pt x="432090" y="553625"/>
                  <a:pt x="430890" y="551842"/>
                  <a:pt x="429588" y="550162"/>
                </a:cubicBezTo>
                <a:cubicBezTo>
                  <a:pt x="422868" y="541351"/>
                  <a:pt x="414536" y="537956"/>
                  <a:pt x="406718" y="540596"/>
                </a:cubicBezTo>
                <a:moveTo>
                  <a:pt x="2023393" y="1339831"/>
                </a:moveTo>
                <a:cubicBezTo>
                  <a:pt x="2020582" y="1340791"/>
                  <a:pt x="2017942" y="1342094"/>
                  <a:pt x="2015474" y="1343705"/>
                </a:cubicBezTo>
                <a:lnTo>
                  <a:pt x="2005633" y="1359305"/>
                </a:lnTo>
                <a:lnTo>
                  <a:pt x="2004707" y="1365408"/>
                </a:lnTo>
                <a:lnTo>
                  <a:pt x="2003541" y="1365065"/>
                </a:lnTo>
                <a:cubicBezTo>
                  <a:pt x="2000525" y="1372711"/>
                  <a:pt x="1999462" y="1380974"/>
                  <a:pt x="2000525" y="1389134"/>
                </a:cubicBezTo>
                <a:lnTo>
                  <a:pt x="1995793" y="1398048"/>
                </a:lnTo>
                <a:lnTo>
                  <a:pt x="1993942" y="1411316"/>
                </a:lnTo>
                <a:lnTo>
                  <a:pt x="1993736" y="1415739"/>
                </a:lnTo>
                <a:cubicBezTo>
                  <a:pt x="1993736" y="1422802"/>
                  <a:pt x="1995347" y="1429762"/>
                  <a:pt x="1998433" y="1436139"/>
                </a:cubicBezTo>
                <a:lnTo>
                  <a:pt x="2013553" y="1449168"/>
                </a:lnTo>
                <a:lnTo>
                  <a:pt x="2028228" y="1453419"/>
                </a:lnTo>
                <a:lnTo>
                  <a:pt x="2034913" y="1454276"/>
                </a:lnTo>
                <a:cubicBezTo>
                  <a:pt x="2038959" y="1454208"/>
                  <a:pt x="2043004" y="1453522"/>
                  <a:pt x="2046845" y="1452219"/>
                </a:cubicBezTo>
                <a:cubicBezTo>
                  <a:pt x="2053702" y="1449888"/>
                  <a:pt x="2059736" y="1445636"/>
                  <a:pt x="2064262" y="1439945"/>
                </a:cubicBezTo>
                <a:lnTo>
                  <a:pt x="2069576" y="1424379"/>
                </a:lnTo>
                <a:lnTo>
                  <a:pt x="2069439" y="1411145"/>
                </a:lnTo>
                <a:lnTo>
                  <a:pt x="2067656" y="1405899"/>
                </a:lnTo>
                <a:lnTo>
                  <a:pt x="2074102" y="1391431"/>
                </a:lnTo>
                <a:lnTo>
                  <a:pt x="2074273" y="1375865"/>
                </a:lnTo>
                <a:lnTo>
                  <a:pt x="2066353" y="1356597"/>
                </a:lnTo>
                <a:cubicBezTo>
                  <a:pt x="2051816" y="1338425"/>
                  <a:pt x="2035805" y="1335682"/>
                  <a:pt x="2023393" y="1339831"/>
                </a:cubicBezTo>
                <a:moveTo>
                  <a:pt x="1875827" y="1866391"/>
                </a:moveTo>
                <a:cubicBezTo>
                  <a:pt x="1868525" y="1868791"/>
                  <a:pt x="1862730" y="1874482"/>
                  <a:pt x="1860228" y="1881751"/>
                </a:cubicBezTo>
                <a:cubicBezTo>
                  <a:pt x="1857073" y="1892619"/>
                  <a:pt x="1859439" y="1904345"/>
                  <a:pt x="1866570" y="1913122"/>
                </a:cubicBezTo>
                <a:cubicBezTo>
                  <a:pt x="1871405" y="1920082"/>
                  <a:pt x="1879085" y="1924539"/>
                  <a:pt x="1887553" y="1925191"/>
                </a:cubicBezTo>
                <a:cubicBezTo>
                  <a:pt x="1890262" y="1925328"/>
                  <a:pt x="1892970" y="1924951"/>
                  <a:pt x="1895541" y="1924094"/>
                </a:cubicBezTo>
                <a:cubicBezTo>
                  <a:pt x="1899930" y="1922551"/>
                  <a:pt x="1903805" y="1919774"/>
                  <a:pt x="1906616" y="1916071"/>
                </a:cubicBezTo>
                <a:lnTo>
                  <a:pt x="1908982" y="1908494"/>
                </a:lnTo>
                <a:lnTo>
                  <a:pt x="1908913" y="1901397"/>
                </a:lnTo>
                <a:lnTo>
                  <a:pt x="1907233" y="1900814"/>
                </a:lnTo>
                <a:lnTo>
                  <a:pt x="1909016" y="1891625"/>
                </a:lnTo>
                <a:lnTo>
                  <a:pt x="1906548" y="1881134"/>
                </a:lnTo>
                <a:lnTo>
                  <a:pt x="1900959" y="1873796"/>
                </a:lnTo>
                <a:lnTo>
                  <a:pt x="1896331" y="1870059"/>
                </a:lnTo>
                <a:lnTo>
                  <a:pt x="1887622" y="1866082"/>
                </a:lnTo>
                <a:lnTo>
                  <a:pt x="1881999" y="1865088"/>
                </a:lnTo>
                <a:cubicBezTo>
                  <a:pt x="1879908" y="1865294"/>
                  <a:pt x="1877816" y="1865739"/>
                  <a:pt x="1875827" y="1866391"/>
                </a:cubicBezTo>
                <a:moveTo>
                  <a:pt x="1391507" y="1818631"/>
                </a:moveTo>
                <a:cubicBezTo>
                  <a:pt x="1367747" y="1839614"/>
                  <a:pt x="1363530" y="1873179"/>
                  <a:pt x="1381633" y="1896871"/>
                </a:cubicBezTo>
                <a:cubicBezTo>
                  <a:pt x="1386673" y="1903488"/>
                  <a:pt x="1393153" y="1908836"/>
                  <a:pt x="1400593" y="1912574"/>
                </a:cubicBezTo>
                <a:lnTo>
                  <a:pt x="1412833" y="1914836"/>
                </a:lnTo>
                <a:lnTo>
                  <a:pt x="1422913" y="1913705"/>
                </a:lnTo>
                <a:lnTo>
                  <a:pt x="1434262" y="1908836"/>
                </a:lnTo>
                <a:lnTo>
                  <a:pt x="1450479" y="1894951"/>
                </a:lnTo>
                <a:lnTo>
                  <a:pt x="1458364" y="1878836"/>
                </a:lnTo>
                <a:lnTo>
                  <a:pt x="1459462" y="1864299"/>
                </a:lnTo>
                <a:lnTo>
                  <a:pt x="1454045" y="1846265"/>
                </a:lnTo>
                <a:lnTo>
                  <a:pt x="1437553" y="1824699"/>
                </a:lnTo>
                <a:lnTo>
                  <a:pt x="1421782" y="1815339"/>
                </a:lnTo>
                <a:lnTo>
                  <a:pt x="1408033" y="1813557"/>
                </a:lnTo>
                <a:lnTo>
                  <a:pt x="1391507" y="1818631"/>
                </a:lnTo>
                <a:moveTo>
                  <a:pt x="1855051" y="1448791"/>
                </a:moveTo>
                <a:cubicBezTo>
                  <a:pt x="1844456" y="1452494"/>
                  <a:pt x="1835302" y="1459419"/>
                  <a:pt x="1828821" y="1468574"/>
                </a:cubicBezTo>
                <a:lnTo>
                  <a:pt x="1824262" y="1482802"/>
                </a:lnTo>
                <a:lnTo>
                  <a:pt x="1824262" y="1495008"/>
                </a:lnTo>
                <a:lnTo>
                  <a:pt x="1831667" y="1514036"/>
                </a:lnTo>
                <a:cubicBezTo>
                  <a:pt x="1853541" y="1542597"/>
                  <a:pt x="1881382" y="1535945"/>
                  <a:pt x="1891393" y="1533511"/>
                </a:cubicBezTo>
                <a:lnTo>
                  <a:pt x="1895405" y="1532688"/>
                </a:lnTo>
                <a:lnTo>
                  <a:pt x="1907885" y="1524699"/>
                </a:lnTo>
                <a:lnTo>
                  <a:pt x="1915256" y="1514962"/>
                </a:lnTo>
                <a:lnTo>
                  <a:pt x="1920022" y="1500151"/>
                </a:lnTo>
                <a:cubicBezTo>
                  <a:pt x="1920090" y="1487842"/>
                  <a:pt x="1916078" y="1475876"/>
                  <a:pt x="1908673" y="1466071"/>
                </a:cubicBezTo>
                <a:cubicBezTo>
                  <a:pt x="1899656" y="1454071"/>
                  <a:pt x="1885702" y="1446802"/>
                  <a:pt x="1870718" y="1446322"/>
                </a:cubicBezTo>
                <a:cubicBezTo>
                  <a:pt x="1865405" y="1446254"/>
                  <a:pt x="1860090" y="1447077"/>
                  <a:pt x="1855051" y="1448791"/>
                </a:cubicBezTo>
                <a:moveTo>
                  <a:pt x="2799210" y="1114402"/>
                </a:moveTo>
                <a:lnTo>
                  <a:pt x="2787896" y="1121602"/>
                </a:lnTo>
                <a:cubicBezTo>
                  <a:pt x="2785256" y="1133088"/>
                  <a:pt x="2789576" y="1142516"/>
                  <a:pt x="2798387" y="1151705"/>
                </a:cubicBezTo>
                <a:cubicBezTo>
                  <a:pt x="2802125" y="1155099"/>
                  <a:pt x="2804868" y="1159454"/>
                  <a:pt x="2806273" y="1164288"/>
                </a:cubicBezTo>
                <a:lnTo>
                  <a:pt x="2822011" y="1170802"/>
                </a:lnTo>
                <a:lnTo>
                  <a:pt x="2841450" y="1154105"/>
                </a:lnTo>
                <a:lnTo>
                  <a:pt x="2838228" y="1136276"/>
                </a:lnTo>
                <a:cubicBezTo>
                  <a:pt x="2831919" y="1133636"/>
                  <a:pt x="2826022" y="1130105"/>
                  <a:pt x="2820673" y="1125819"/>
                </a:cubicBezTo>
                <a:cubicBezTo>
                  <a:pt x="2814364" y="1120574"/>
                  <a:pt x="2807062" y="1116699"/>
                  <a:pt x="2799210" y="1114402"/>
                </a:cubicBezTo>
                <a:moveTo>
                  <a:pt x="519827" y="2094116"/>
                </a:moveTo>
                <a:lnTo>
                  <a:pt x="531861" y="2122814"/>
                </a:lnTo>
                <a:lnTo>
                  <a:pt x="536422" y="2107694"/>
                </a:lnTo>
                <a:cubicBezTo>
                  <a:pt x="536456" y="2104642"/>
                  <a:pt x="535839" y="2101591"/>
                  <a:pt x="534639" y="2098779"/>
                </a:cubicBezTo>
                <a:lnTo>
                  <a:pt x="519827" y="2094116"/>
                </a:lnTo>
                <a:moveTo>
                  <a:pt x="1472456" y="1180025"/>
                </a:moveTo>
                <a:lnTo>
                  <a:pt x="1465942" y="1185579"/>
                </a:lnTo>
                <a:lnTo>
                  <a:pt x="1458193" y="1200356"/>
                </a:lnTo>
                <a:lnTo>
                  <a:pt x="1456273" y="1217533"/>
                </a:lnTo>
                <a:cubicBezTo>
                  <a:pt x="1456170" y="1224562"/>
                  <a:pt x="1457679" y="1231488"/>
                  <a:pt x="1460730" y="1237831"/>
                </a:cubicBezTo>
                <a:lnTo>
                  <a:pt x="1475644" y="1250962"/>
                </a:lnTo>
                <a:lnTo>
                  <a:pt x="1490284" y="1255419"/>
                </a:lnTo>
                <a:lnTo>
                  <a:pt x="1497279" y="1256414"/>
                </a:lnTo>
                <a:cubicBezTo>
                  <a:pt x="1501393" y="1256345"/>
                  <a:pt x="1505507" y="1255659"/>
                  <a:pt x="1509416" y="1254391"/>
                </a:cubicBezTo>
                <a:cubicBezTo>
                  <a:pt x="1516342" y="1252025"/>
                  <a:pt x="1522410" y="1247705"/>
                  <a:pt x="1526902" y="1241911"/>
                </a:cubicBezTo>
                <a:lnTo>
                  <a:pt x="1532078" y="1226551"/>
                </a:lnTo>
                <a:lnTo>
                  <a:pt x="1532011" y="1213282"/>
                </a:lnTo>
                <a:lnTo>
                  <a:pt x="1526525" y="1197339"/>
                </a:lnTo>
                <a:lnTo>
                  <a:pt x="1518159" y="1186402"/>
                </a:lnTo>
                <a:lnTo>
                  <a:pt x="1502696" y="1177077"/>
                </a:lnTo>
                <a:lnTo>
                  <a:pt x="1489016" y="1175191"/>
                </a:lnTo>
                <a:lnTo>
                  <a:pt x="1472456" y="1180025"/>
                </a:lnTo>
                <a:moveTo>
                  <a:pt x="1663085" y="960116"/>
                </a:moveTo>
                <a:lnTo>
                  <a:pt x="1652662" y="967179"/>
                </a:lnTo>
                <a:lnTo>
                  <a:pt x="1646113" y="975373"/>
                </a:lnTo>
                <a:lnTo>
                  <a:pt x="1641107" y="987682"/>
                </a:lnTo>
                <a:cubicBezTo>
                  <a:pt x="1639908" y="1000025"/>
                  <a:pt x="1643576" y="1012368"/>
                  <a:pt x="1651290" y="1022071"/>
                </a:cubicBezTo>
                <a:cubicBezTo>
                  <a:pt x="1660616" y="1034482"/>
                  <a:pt x="1674776" y="1042334"/>
                  <a:pt x="1690239" y="1043671"/>
                </a:cubicBezTo>
                <a:lnTo>
                  <a:pt x="1705633" y="1038219"/>
                </a:lnTo>
                <a:lnTo>
                  <a:pt x="1715302" y="1029442"/>
                </a:lnTo>
                <a:lnTo>
                  <a:pt x="1722639" y="1014288"/>
                </a:lnTo>
                <a:cubicBezTo>
                  <a:pt x="1724181" y="998345"/>
                  <a:pt x="1720856" y="985077"/>
                  <a:pt x="1712833" y="974551"/>
                </a:cubicBezTo>
                <a:cubicBezTo>
                  <a:pt x="1707382" y="967385"/>
                  <a:pt x="1691576" y="951648"/>
                  <a:pt x="1663085" y="960116"/>
                </a:cubicBezTo>
                <a:moveTo>
                  <a:pt x="2200170" y="654391"/>
                </a:moveTo>
                <a:cubicBezTo>
                  <a:pt x="2193896" y="657168"/>
                  <a:pt x="2189371" y="662859"/>
                  <a:pt x="2188170" y="669614"/>
                </a:cubicBezTo>
                <a:cubicBezTo>
                  <a:pt x="2185633" y="682059"/>
                  <a:pt x="2194856" y="698002"/>
                  <a:pt x="2206170" y="699545"/>
                </a:cubicBezTo>
                <a:cubicBezTo>
                  <a:pt x="2208399" y="699853"/>
                  <a:pt x="2210662" y="699648"/>
                  <a:pt x="2212787" y="698928"/>
                </a:cubicBezTo>
                <a:cubicBezTo>
                  <a:pt x="2214776" y="698276"/>
                  <a:pt x="2216593" y="697213"/>
                  <a:pt x="2218136" y="695808"/>
                </a:cubicBezTo>
                <a:lnTo>
                  <a:pt x="2217450" y="678939"/>
                </a:lnTo>
                <a:cubicBezTo>
                  <a:pt x="2219507" y="672562"/>
                  <a:pt x="2218342" y="665602"/>
                  <a:pt x="2214331" y="660254"/>
                </a:cubicBezTo>
                <a:cubicBezTo>
                  <a:pt x="2213096" y="658642"/>
                  <a:pt x="2211656" y="657168"/>
                  <a:pt x="2210078" y="655899"/>
                </a:cubicBezTo>
                <a:lnTo>
                  <a:pt x="2200170" y="654391"/>
                </a:lnTo>
                <a:moveTo>
                  <a:pt x="2238673" y="887808"/>
                </a:moveTo>
                <a:cubicBezTo>
                  <a:pt x="2230582" y="890414"/>
                  <a:pt x="2224273" y="896859"/>
                  <a:pt x="2221942" y="905053"/>
                </a:cubicBezTo>
                <a:cubicBezTo>
                  <a:pt x="2219302" y="915202"/>
                  <a:pt x="2221667" y="926002"/>
                  <a:pt x="2228319" y="934094"/>
                </a:cubicBezTo>
                <a:cubicBezTo>
                  <a:pt x="2234011" y="942425"/>
                  <a:pt x="2243610" y="947191"/>
                  <a:pt x="2253691" y="946676"/>
                </a:cubicBezTo>
                <a:cubicBezTo>
                  <a:pt x="2255405" y="946505"/>
                  <a:pt x="2257119" y="946162"/>
                  <a:pt x="2258765" y="945614"/>
                </a:cubicBezTo>
                <a:cubicBezTo>
                  <a:pt x="2266067" y="942939"/>
                  <a:pt x="2271861" y="937179"/>
                  <a:pt x="2274570" y="929876"/>
                </a:cubicBezTo>
                <a:lnTo>
                  <a:pt x="2275359" y="923225"/>
                </a:lnTo>
                <a:lnTo>
                  <a:pt x="2273850" y="912391"/>
                </a:lnTo>
                <a:lnTo>
                  <a:pt x="2271210" y="906185"/>
                </a:lnTo>
                <a:lnTo>
                  <a:pt x="2262982" y="895385"/>
                </a:lnTo>
                <a:lnTo>
                  <a:pt x="2257805" y="891442"/>
                </a:lnTo>
                <a:lnTo>
                  <a:pt x="2248102" y="887533"/>
                </a:lnTo>
                <a:lnTo>
                  <a:pt x="2241759" y="886951"/>
                </a:lnTo>
                <a:cubicBezTo>
                  <a:pt x="2240731" y="887191"/>
                  <a:pt x="2239702" y="887465"/>
                  <a:pt x="2238673" y="887808"/>
                </a:cubicBezTo>
                <a:moveTo>
                  <a:pt x="2450902" y="2094151"/>
                </a:moveTo>
                <a:lnTo>
                  <a:pt x="2447371" y="2112562"/>
                </a:lnTo>
                <a:lnTo>
                  <a:pt x="2449633" y="2115751"/>
                </a:lnTo>
                <a:cubicBezTo>
                  <a:pt x="2450559" y="2117259"/>
                  <a:pt x="2451588" y="2118733"/>
                  <a:pt x="2452684" y="2120139"/>
                </a:cubicBezTo>
                <a:cubicBezTo>
                  <a:pt x="2454262" y="2122196"/>
                  <a:pt x="2458959" y="2128368"/>
                  <a:pt x="2466331" y="2128128"/>
                </a:cubicBezTo>
                <a:cubicBezTo>
                  <a:pt x="2467530" y="2128094"/>
                  <a:pt x="2468731" y="2127888"/>
                  <a:pt x="2469861" y="2127511"/>
                </a:cubicBezTo>
                <a:cubicBezTo>
                  <a:pt x="2473805" y="2125934"/>
                  <a:pt x="2477062" y="2122951"/>
                  <a:pt x="2478982" y="2119179"/>
                </a:cubicBezTo>
                <a:lnTo>
                  <a:pt x="2480319" y="2114860"/>
                </a:lnTo>
                <a:cubicBezTo>
                  <a:pt x="2481039" y="2109648"/>
                  <a:pt x="2479702" y="2104334"/>
                  <a:pt x="2476650" y="2100048"/>
                </a:cubicBezTo>
                <a:cubicBezTo>
                  <a:pt x="2469347" y="2090482"/>
                  <a:pt x="2456353" y="2093088"/>
                  <a:pt x="2450902" y="2094151"/>
                </a:cubicBezTo>
                <a:moveTo>
                  <a:pt x="1446228" y="748676"/>
                </a:moveTo>
                <a:cubicBezTo>
                  <a:pt x="1430765" y="754059"/>
                  <a:pt x="1419553" y="767568"/>
                  <a:pt x="1417153" y="783785"/>
                </a:cubicBezTo>
                <a:lnTo>
                  <a:pt x="1418422" y="797053"/>
                </a:lnTo>
                <a:lnTo>
                  <a:pt x="1422090" y="807442"/>
                </a:lnTo>
                <a:lnTo>
                  <a:pt x="1429667" y="818448"/>
                </a:lnTo>
                <a:cubicBezTo>
                  <a:pt x="1446604" y="832882"/>
                  <a:pt x="1464056" y="833191"/>
                  <a:pt x="1476639" y="833431"/>
                </a:cubicBezTo>
                <a:lnTo>
                  <a:pt x="1489324" y="829693"/>
                </a:lnTo>
                <a:lnTo>
                  <a:pt x="1497999" y="823625"/>
                </a:lnTo>
                <a:lnTo>
                  <a:pt x="1506125" y="813031"/>
                </a:lnTo>
                <a:cubicBezTo>
                  <a:pt x="1512262" y="797088"/>
                  <a:pt x="1509691" y="779122"/>
                  <a:pt x="1499371" y="765545"/>
                </a:cubicBezTo>
                <a:cubicBezTo>
                  <a:pt x="1487987" y="750391"/>
                  <a:pt x="1468753" y="743362"/>
                  <a:pt x="1450273" y="747545"/>
                </a:cubicBezTo>
                <a:cubicBezTo>
                  <a:pt x="1448902" y="747853"/>
                  <a:pt x="1447564" y="748231"/>
                  <a:pt x="1446228" y="748676"/>
                </a:cubicBezTo>
                <a:moveTo>
                  <a:pt x="949976" y="1945385"/>
                </a:moveTo>
                <a:lnTo>
                  <a:pt x="946102" y="1946962"/>
                </a:lnTo>
                <a:cubicBezTo>
                  <a:pt x="939553" y="1951385"/>
                  <a:pt x="934718" y="1957968"/>
                  <a:pt x="932456" y="1965545"/>
                </a:cubicBezTo>
                <a:lnTo>
                  <a:pt x="932936" y="1965854"/>
                </a:lnTo>
                <a:lnTo>
                  <a:pt x="930742" y="1969385"/>
                </a:lnTo>
                <a:lnTo>
                  <a:pt x="928273" y="1983168"/>
                </a:lnTo>
                <a:lnTo>
                  <a:pt x="929782" y="1991945"/>
                </a:lnTo>
                <a:cubicBezTo>
                  <a:pt x="930845" y="1993831"/>
                  <a:pt x="932045" y="1995648"/>
                  <a:pt x="933347" y="1997397"/>
                </a:cubicBezTo>
                <a:cubicBezTo>
                  <a:pt x="938456" y="2004459"/>
                  <a:pt x="946273" y="2009088"/>
                  <a:pt x="954913" y="2010254"/>
                </a:cubicBezTo>
                <a:cubicBezTo>
                  <a:pt x="958959" y="2010631"/>
                  <a:pt x="963004" y="2010151"/>
                  <a:pt x="966845" y="2008848"/>
                </a:cubicBezTo>
                <a:cubicBezTo>
                  <a:pt x="974490" y="2005796"/>
                  <a:pt x="981313" y="2001065"/>
                  <a:pt x="986868" y="1994996"/>
                </a:cubicBezTo>
                <a:lnTo>
                  <a:pt x="990296" y="1987282"/>
                </a:lnTo>
                <a:lnTo>
                  <a:pt x="991153" y="1973431"/>
                </a:lnTo>
                <a:lnTo>
                  <a:pt x="988548" y="1964757"/>
                </a:lnTo>
                <a:lnTo>
                  <a:pt x="986868" y="1962425"/>
                </a:lnTo>
                <a:cubicBezTo>
                  <a:pt x="980730" y="1953511"/>
                  <a:pt x="971644" y="1947065"/>
                  <a:pt x="961221" y="1944254"/>
                </a:cubicBezTo>
                <a:lnTo>
                  <a:pt x="956868" y="1944151"/>
                </a:lnTo>
                <a:lnTo>
                  <a:pt x="949976" y="1945385"/>
                </a:lnTo>
                <a:moveTo>
                  <a:pt x="1270582" y="1271671"/>
                </a:moveTo>
                <a:lnTo>
                  <a:pt x="1260879" y="1279968"/>
                </a:lnTo>
                <a:lnTo>
                  <a:pt x="1252924" y="1297659"/>
                </a:lnTo>
                <a:lnTo>
                  <a:pt x="1252684" y="1313225"/>
                </a:lnTo>
                <a:lnTo>
                  <a:pt x="1260742" y="1332802"/>
                </a:lnTo>
                <a:cubicBezTo>
                  <a:pt x="1277576" y="1353476"/>
                  <a:pt x="1294239" y="1352516"/>
                  <a:pt x="1303908" y="1349259"/>
                </a:cubicBezTo>
                <a:cubicBezTo>
                  <a:pt x="1306273" y="1348471"/>
                  <a:pt x="1308536" y="1347442"/>
                  <a:pt x="1310662" y="1346208"/>
                </a:cubicBezTo>
                <a:lnTo>
                  <a:pt x="1320948" y="1331259"/>
                </a:lnTo>
                <a:lnTo>
                  <a:pt x="1324650" y="1312608"/>
                </a:lnTo>
                <a:cubicBezTo>
                  <a:pt x="1325850" y="1303557"/>
                  <a:pt x="1324582" y="1294368"/>
                  <a:pt x="1321016" y="1285968"/>
                </a:cubicBezTo>
                <a:lnTo>
                  <a:pt x="1305176" y="1271705"/>
                </a:lnTo>
                <a:lnTo>
                  <a:pt x="1290090" y="1267454"/>
                </a:lnTo>
                <a:lnTo>
                  <a:pt x="1270582" y="1271671"/>
                </a:lnTo>
                <a:moveTo>
                  <a:pt x="836147" y="912871"/>
                </a:moveTo>
                <a:cubicBezTo>
                  <a:pt x="829188" y="915237"/>
                  <a:pt x="822982" y="919316"/>
                  <a:pt x="818011" y="924733"/>
                </a:cubicBezTo>
                <a:lnTo>
                  <a:pt x="811873" y="939134"/>
                </a:lnTo>
                <a:lnTo>
                  <a:pt x="810845" y="951853"/>
                </a:lnTo>
                <a:lnTo>
                  <a:pt x="814513" y="967625"/>
                </a:lnTo>
                <a:cubicBezTo>
                  <a:pt x="816707" y="971156"/>
                  <a:pt x="818799" y="974379"/>
                  <a:pt x="820993" y="977225"/>
                </a:cubicBezTo>
                <a:cubicBezTo>
                  <a:pt x="840536" y="1002802"/>
                  <a:pt x="864364" y="1006094"/>
                  <a:pt x="881062" y="1000505"/>
                </a:cubicBezTo>
                <a:cubicBezTo>
                  <a:pt x="881987" y="1000196"/>
                  <a:pt x="882879" y="999853"/>
                  <a:pt x="883736" y="999511"/>
                </a:cubicBezTo>
                <a:lnTo>
                  <a:pt x="893747" y="990939"/>
                </a:lnTo>
                <a:lnTo>
                  <a:pt x="899507" y="981750"/>
                </a:lnTo>
                <a:lnTo>
                  <a:pt x="903176" y="968928"/>
                </a:lnTo>
                <a:cubicBezTo>
                  <a:pt x="903107" y="955796"/>
                  <a:pt x="898718" y="943008"/>
                  <a:pt x="890696" y="932619"/>
                </a:cubicBezTo>
                <a:cubicBezTo>
                  <a:pt x="881782" y="920448"/>
                  <a:pt x="868205" y="912562"/>
                  <a:pt x="853221" y="910848"/>
                </a:cubicBezTo>
                <a:cubicBezTo>
                  <a:pt x="847461" y="910368"/>
                  <a:pt x="841633" y="911053"/>
                  <a:pt x="836147" y="912871"/>
                </a:cubicBezTo>
                <a:moveTo>
                  <a:pt x="2388399" y="1550859"/>
                </a:moveTo>
                <a:cubicBezTo>
                  <a:pt x="2387233" y="1551271"/>
                  <a:pt x="2386136" y="1551751"/>
                  <a:pt x="2385039" y="1552299"/>
                </a:cubicBezTo>
                <a:lnTo>
                  <a:pt x="2379313" y="1559671"/>
                </a:lnTo>
                <a:lnTo>
                  <a:pt x="2375405" y="1577122"/>
                </a:lnTo>
                <a:cubicBezTo>
                  <a:pt x="2375268" y="1582402"/>
                  <a:pt x="2376399" y="1587682"/>
                  <a:pt x="2378662" y="1592448"/>
                </a:cubicBezTo>
                <a:lnTo>
                  <a:pt x="2385999" y="1598962"/>
                </a:lnTo>
                <a:lnTo>
                  <a:pt x="2402456" y="1603796"/>
                </a:lnTo>
                <a:cubicBezTo>
                  <a:pt x="2405919" y="1604139"/>
                  <a:pt x="2409416" y="1603728"/>
                  <a:pt x="2412742" y="1602631"/>
                </a:cubicBezTo>
                <a:cubicBezTo>
                  <a:pt x="2413976" y="1602219"/>
                  <a:pt x="2415210" y="1601705"/>
                  <a:pt x="2416376" y="1601088"/>
                </a:cubicBezTo>
                <a:lnTo>
                  <a:pt x="2421999" y="1593717"/>
                </a:lnTo>
                <a:lnTo>
                  <a:pt x="2425873" y="1576471"/>
                </a:lnTo>
                <a:cubicBezTo>
                  <a:pt x="2426045" y="1571397"/>
                  <a:pt x="2425016" y="1566356"/>
                  <a:pt x="2422959" y="1561728"/>
                </a:cubicBezTo>
                <a:lnTo>
                  <a:pt x="2415793" y="1555077"/>
                </a:lnTo>
                <a:lnTo>
                  <a:pt x="2398650" y="1549659"/>
                </a:lnTo>
                <a:cubicBezTo>
                  <a:pt x="2395188" y="1549419"/>
                  <a:pt x="2391725" y="1549831"/>
                  <a:pt x="2388399" y="1550859"/>
                </a:cubicBezTo>
                <a:moveTo>
                  <a:pt x="135896" y="1589945"/>
                </a:moveTo>
                <a:cubicBezTo>
                  <a:pt x="130170" y="1591831"/>
                  <a:pt x="125302" y="1595808"/>
                  <a:pt x="122319" y="1601053"/>
                </a:cubicBezTo>
                <a:cubicBezTo>
                  <a:pt x="118650" y="1607979"/>
                  <a:pt x="119302" y="1616414"/>
                  <a:pt x="123964" y="1622722"/>
                </a:cubicBezTo>
                <a:lnTo>
                  <a:pt x="130548" y="1627008"/>
                </a:lnTo>
                <a:cubicBezTo>
                  <a:pt x="133908" y="1627522"/>
                  <a:pt x="137336" y="1627179"/>
                  <a:pt x="140525" y="1626048"/>
                </a:cubicBezTo>
                <a:cubicBezTo>
                  <a:pt x="146353" y="1624162"/>
                  <a:pt x="151256" y="1620151"/>
                  <a:pt x="154273" y="1614836"/>
                </a:cubicBezTo>
                <a:cubicBezTo>
                  <a:pt x="157976" y="1607945"/>
                  <a:pt x="157359" y="1599579"/>
                  <a:pt x="152696" y="1593305"/>
                </a:cubicBezTo>
                <a:lnTo>
                  <a:pt x="146147" y="1589088"/>
                </a:lnTo>
                <a:cubicBezTo>
                  <a:pt x="142718" y="1588505"/>
                  <a:pt x="139188" y="1588814"/>
                  <a:pt x="135896" y="1589945"/>
                </a:cubicBezTo>
                <a:moveTo>
                  <a:pt x="1291770" y="2484768"/>
                </a:moveTo>
                <a:cubicBezTo>
                  <a:pt x="1289371" y="2485556"/>
                  <a:pt x="1287141" y="2486791"/>
                  <a:pt x="1285153" y="2488368"/>
                </a:cubicBezTo>
                <a:cubicBezTo>
                  <a:pt x="1276890" y="2494951"/>
                  <a:pt x="1275279" y="2506882"/>
                  <a:pt x="1281450" y="2515453"/>
                </a:cubicBezTo>
                <a:lnTo>
                  <a:pt x="1289885" y="2520014"/>
                </a:lnTo>
                <a:cubicBezTo>
                  <a:pt x="1292936" y="2519979"/>
                  <a:pt x="1295987" y="2519465"/>
                  <a:pt x="1298868" y="2518471"/>
                </a:cubicBezTo>
                <a:cubicBezTo>
                  <a:pt x="1305347" y="2516071"/>
                  <a:pt x="1311039" y="2511990"/>
                  <a:pt x="1315393" y="2506642"/>
                </a:cubicBezTo>
                <a:lnTo>
                  <a:pt x="1316216" y="2494162"/>
                </a:lnTo>
                <a:lnTo>
                  <a:pt x="1314639" y="2491865"/>
                </a:lnTo>
                <a:cubicBezTo>
                  <a:pt x="1309427" y="2484699"/>
                  <a:pt x="1300136" y="2481820"/>
                  <a:pt x="1291770" y="2484768"/>
                </a:cubicBezTo>
              </a:path>
            </a:pathLst>
          </a:custGeom>
          <a:solidFill>
            <a:srgbClr val="FFFFFF"/>
          </a:solidFill>
          <a:ln w="3429" cap="flat">
            <a:noFill/>
            <a:prstDash val="solid"/>
            <a:miter/>
          </a:ln>
        </p:spPr>
        <p:txBody>
          <a:bodyPr rtlCol="0" anchor="ctr"/>
          <a:lstStyle/>
          <a:p>
            <a:endParaRPr lang="zh-CN" altLang="en-US"/>
          </a:p>
        </p:txBody>
      </p:sp>
      <p:sp>
        <p:nvSpPr>
          <p:cNvPr id="17" name="任意多边形: 形状 16"/>
          <p:cNvSpPr/>
          <p:nvPr/>
        </p:nvSpPr>
        <p:spPr>
          <a:xfrm flipH="1">
            <a:off x="7852135" y="1112177"/>
            <a:ext cx="4470058" cy="3308158"/>
          </a:xfrm>
          <a:custGeom>
            <a:avLst/>
            <a:gdLst>
              <a:gd name="connsiteX0" fmla="*/ 4037246 w 4470058"/>
              <a:gd name="connsiteY0" fmla="*/ 3308159 h 3308158"/>
              <a:gd name="connsiteX1" fmla="*/ 4312423 w 4470058"/>
              <a:gd name="connsiteY1" fmla="*/ 3002844 h 3308158"/>
              <a:gd name="connsiteX2" fmla="*/ 4470034 w 4470058"/>
              <a:gd name="connsiteY2" fmla="*/ 1968328 h 3308158"/>
              <a:gd name="connsiteX3" fmla="*/ 4194172 w 4470058"/>
              <a:gd name="connsiteY3" fmla="*/ 1055495 h 3308158"/>
              <a:gd name="connsiteX4" fmla="*/ 3223783 w 4470058"/>
              <a:gd name="connsiteY4" fmla="*/ 748775 h 3308158"/>
              <a:gd name="connsiteX5" fmla="*/ 2476169 w 4470058"/>
              <a:gd name="connsiteY5" fmla="*/ 684163 h 3308158"/>
              <a:gd name="connsiteX6" fmla="*/ 1724311 w 4470058"/>
              <a:gd name="connsiteY6" fmla="*/ 104159 h 3308158"/>
              <a:gd name="connsiteX7" fmla="*/ 680674 w 4470058"/>
              <a:gd name="connsiteY7" fmla="*/ 206296 h 3308158"/>
              <a:gd name="connsiteX8" fmla="*/ 0 w 4470058"/>
              <a:gd name="connsiteY8" fmla="*/ 1049416 h 330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0058" h="3308158">
                <a:moveTo>
                  <a:pt x="4037246" y="3308159"/>
                </a:moveTo>
                <a:cubicBezTo>
                  <a:pt x="4328880" y="3155073"/>
                  <a:pt x="4267852" y="3145919"/>
                  <a:pt x="4312423" y="3002844"/>
                </a:cubicBezTo>
                <a:cubicBezTo>
                  <a:pt x="4415246" y="2672844"/>
                  <a:pt x="4468560" y="2322856"/>
                  <a:pt x="4470034" y="1968328"/>
                </a:cubicBezTo>
                <a:cubicBezTo>
                  <a:pt x="4471372" y="1647931"/>
                  <a:pt x="4417955" y="1295903"/>
                  <a:pt x="4194172" y="1055495"/>
                </a:cubicBezTo>
                <a:cubicBezTo>
                  <a:pt x="3946937" y="789907"/>
                  <a:pt x="3564549" y="736655"/>
                  <a:pt x="3223783" y="748775"/>
                </a:cubicBezTo>
                <a:cubicBezTo>
                  <a:pt x="2973772" y="757668"/>
                  <a:pt x="2713440" y="790089"/>
                  <a:pt x="2476169" y="684163"/>
                </a:cubicBezTo>
                <a:cubicBezTo>
                  <a:pt x="2190672" y="556710"/>
                  <a:pt x="2000284" y="255348"/>
                  <a:pt x="1724311" y="104159"/>
                </a:cubicBezTo>
                <a:cubicBezTo>
                  <a:pt x="1386305" y="-81029"/>
                  <a:pt x="975322" y="-2165"/>
                  <a:pt x="680674" y="206296"/>
                </a:cubicBezTo>
                <a:cubicBezTo>
                  <a:pt x="386026" y="414756"/>
                  <a:pt x="185253" y="732846"/>
                  <a:pt x="0" y="1049416"/>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flipH="1">
            <a:off x="2542879" y="5310702"/>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flipH="1">
            <a:off x="3395051" y="5583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5" y="358423"/>
                  <a:pt x="358423" y="278194"/>
                  <a:pt x="358423" y="179212"/>
                </a:cubicBezTo>
                <a:cubicBezTo>
                  <a:pt x="358423" y="80229"/>
                  <a:pt x="278195"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flipH="1">
            <a:off x="7133634" y="2756451"/>
            <a:ext cx="358388" cy="358402"/>
          </a:xfrm>
          <a:custGeom>
            <a:avLst/>
            <a:gdLst>
              <a:gd name="connsiteX0" fmla="*/ 179177 w 358388"/>
              <a:gd name="connsiteY0" fmla="*/ 0 h 358402"/>
              <a:gd name="connsiteX1" fmla="*/ 0 w 358388"/>
              <a:gd name="connsiteY1" fmla="*/ 179211 h 358402"/>
              <a:gd name="connsiteX2" fmla="*/ 179212 w 358388"/>
              <a:gd name="connsiteY2" fmla="*/ 358402 h 358402"/>
              <a:gd name="connsiteX3" fmla="*/ 358389 w 358388"/>
              <a:gd name="connsiteY3" fmla="*/ 179215 h 358402"/>
              <a:gd name="connsiteX4" fmla="*/ 179212 w 358388"/>
              <a:gd name="connsiteY4" fmla="*/ 0 h 358402"/>
              <a:gd name="connsiteX5" fmla="*/ 179177 w 358388"/>
              <a:gd name="connsiteY5" fmla="*/ 0 h 35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402">
                <a:moveTo>
                  <a:pt x="179177" y="0"/>
                </a:moveTo>
                <a:cubicBezTo>
                  <a:pt x="80194" y="7"/>
                  <a:pt x="-34" y="80242"/>
                  <a:pt x="0" y="179211"/>
                </a:cubicBezTo>
                <a:cubicBezTo>
                  <a:pt x="0" y="278181"/>
                  <a:pt x="80229" y="358409"/>
                  <a:pt x="179212" y="358402"/>
                </a:cubicBezTo>
                <a:cubicBezTo>
                  <a:pt x="278160" y="358395"/>
                  <a:pt x="358389" y="278177"/>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rcRect l="12993" r="12993"/>
          <a:stretch>
            <a:fillRect/>
          </a:stretch>
        </p:blipFill>
        <p:spPr>
          <a:xfrm flipH="1">
            <a:off x="7378864" y="1557843"/>
            <a:ext cx="5870071" cy="5300157"/>
          </a:xfrm>
          <a:custGeom>
            <a:avLst/>
            <a:gdLst>
              <a:gd name="connsiteX0" fmla="*/ 1926002 w 5870071"/>
              <a:gd name="connsiteY0" fmla="*/ 1138 h 5300157"/>
              <a:gd name="connsiteX1" fmla="*/ 3160494 w 5870071"/>
              <a:gd name="connsiteY1" fmla="*/ 527745 h 5300157"/>
              <a:gd name="connsiteX2" fmla="*/ 3788351 w 5870071"/>
              <a:gd name="connsiteY2" fmla="*/ 1752139 h 5300157"/>
              <a:gd name="connsiteX3" fmla="*/ 4728671 w 5870071"/>
              <a:gd name="connsiteY3" fmla="*/ 2298187 h 5300157"/>
              <a:gd name="connsiteX4" fmla="*/ 5811688 w 5870071"/>
              <a:gd name="connsiteY4" fmla="*/ 3299124 h 5300157"/>
              <a:gd name="connsiteX5" fmla="*/ 5610088 w 5870071"/>
              <a:gd name="connsiteY5" fmla="*/ 4666164 h 5300157"/>
              <a:gd name="connsiteX6" fmla="*/ 5433304 w 5870071"/>
              <a:gd name="connsiteY6" fmla="*/ 5007389 h 5300157"/>
              <a:gd name="connsiteX7" fmla="*/ 5253954 w 5870071"/>
              <a:gd name="connsiteY7" fmla="*/ 5300157 h 5300157"/>
              <a:gd name="connsiteX8" fmla="*/ 0 w 5870071"/>
              <a:gd name="connsiteY8" fmla="*/ 5300157 h 5300157"/>
              <a:gd name="connsiteX9" fmla="*/ 0 w 5870071"/>
              <a:gd name="connsiteY9" fmla="*/ 139319 h 5300157"/>
              <a:gd name="connsiteX10" fmla="*/ 104129 w 5870071"/>
              <a:gd name="connsiteY10" fmla="*/ 133278 h 5300157"/>
              <a:gd name="connsiteX11" fmla="*/ 1729151 w 5870071"/>
              <a:gd name="connsiteY11" fmla="*/ 17659 h 5300157"/>
              <a:gd name="connsiteX12" fmla="*/ 1926002 w 5870071"/>
              <a:gd name="connsiteY12" fmla="*/ 1138 h 530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0071" h="5300157">
                <a:moveTo>
                  <a:pt x="1926002" y="1138"/>
                </a:moveTo>
                <a:cubicBezTo>
                  <a:pt x="2389579" y="-14663"/>
                  <a:pt x="2872722" y="132792"/>
                  <a:pt x="3160494" y="527745"/>
                </a:cubicBezTo>
                <a:cubicBezTo>
                  <a:pt x="3429003" y="896258"/>
                  <a:pt x="3492671" y="1408857"/>
                  <a:pt x="3788351" y="1752139"/>
                </a:cubicBezTo>
                <a:cubicBezTo>
                  <a:pt x="4034077" y="2037444"/>
                  <a:pt x="4395380" y="2155559"/>
                  <a:pt x="4728671" y="2298187"/>
                </a:cubicBezTo>
                <a:cubicBezTo>
                  <a:pt x="5182957" y="2492553"/>
                  <a:pt x="5651403" y="2798347"/>
                  <a:pt x="5811688" y="3299124"/>
                </a:cubicBezTo>
                <a:cubicBezTo>
                  <a:pt x="5956751" y="3752416"/>
                  <a:pt x="5809563" y="4246919"/>
                  <a:pt x="5610088" y="4666164"/>
                </a:cubicBezTo>
                <a:cubicBezTo>
                  <a:pt x="5554914" y="4782136"/>
                  <a:pt x="5496005" y="4896054"/>
                  <a:pt x="5433304" y="5007389"/>
                </a:cubicBezTo>
                <a:lnTo>
                  <a:pt x="5253954" y="5300157"/>
                </a:lnTo>
                <a:lnTo>
                  <a:pt x="0" y="5300157"/>
                </a:lnTo>
                <a:lnTo>
                  <a:pt x="0" y="139319"/>
                </a:lnTo>
                <a:lnTo>
                  <a:pt x="104129" y="133278"/>
                </a:lnTo>
                <a:cubicBezTo>
                  <a:pt x="555771" y="111783"/>
                  <a:pt x="1091193" y="103068"/>
                  <a:pt x="1729151" y="17659"/>
                </a:cubicBezTo>
                <a:cubicBezTo>
                  <a:pt x="1793951" y="8984"/>
                  <a:pt x="1859777" y="3395"/>
                  <a:pt x="1926002" y="1138"/>
                </a:cubicBezTo>
                <a:close/>
              </a:path>
            </a:pathLst>
          </a:custGeom>
        </p:spPr>
      </p:pic>
      <p:sp>
        <p:nvSpPr>
          <p:cNvPr id="38" name="文本框 37"/>
          <p:cNvSpPr txBox="1"/>
          <p:nvPr/>
        </p:nvSpPr>
        <p:spPr>
          <a:xfrm>
            <a:off x="1100919" y="2647047"/>
            <a:ext cx="5305107" cy="1785104"/>
          </a:xfrm>
          <a:prstGeom prst="rect">
            <a:avLst/>
          </a:prstGeom>
          <a:noFill/>
        </p:spPr>
        <p:txBody>
          <a:bodyPr wrap="none" rtlCol="0">
            <a:spAutoFit/>
          </a:bodyPr>
          <a:lstStyle/>
          <a:p>
            <a:pPr algn="ctr"/>
            <a:r>
              <a:rPr lang="en-US" altLang="zh-CN" sz="11000" dirty="0">
                <a:solidFill>
                  <a:schemeClr val="tx2"/>
                </a:solidFill>
                <a:latin typeface="Calibri" panose="020F0502020204030204" pitchFamily="34" charset="0"/>
                <a:ea typeface="+mj-ea"/>
                <a:cs typeface="Calibri" panose="020F0502020204030204" pitchFamily="34" charset="0"/>
              </a:rPr>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9" name="任意多边形: 形状 18"/>
          <p:cNvSpPr/>
          <p:nvPr/>
        </p:nvSpPr>
        <p:spPr>
          <a:xfrm>
            <a:off x="5634548" y="4431376"/>
            <a:ext cx="358422" cy="358422"/>
          </a:xfrm>
          <a:custGeom>
            <a:avLst/>
            <a:gdLst>
              <a:gd name="connsiteX0" fmla="*/ 179212 w 358422"/>
              <a:gd name="connsiteY0" fmla="*/ 0 h 358422"/>
              <a:gd name="connsiteX1" fmla="*/ 0 w 358422"/>
              <a:gd name="connsiteY1" fmla="*/ 179212 h 358422"/>
              <a:gd name="connsiteX2" fmla="*/ 179212 w 358422"/>
              <a:gd name="connsiteY2" fmla="*/ 358423 h 358422"/>
              <a:gd name="connsiteX3" fmla="*/ 358423 w 358422"/>
              <a:gd name="connsiteY3" fmla="*/ 179212 h 358422"/>
              <a:gd name="connsiteX4" fmla="*/ 179212 w 358422"/>
              <a:gd name="connsiteY4" fmla="*/ 0 h 35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22" h="358422">
                <a:moveTo>
                  <a:pt x="179212" y="0"/>
                </a:moveTo>
                <a:cubicBezTo>
                  <a:pt x="80229" y="0"/>
                  <a:pt x="0" y="80229"/>
                  <a:pt x="0" y="179212"/>
                </a:cubicBezTo>
                <a:cubicBezTo>
                  <a:pt x="0" y="278194"/>
                  <a:pt x="80229" y="358423"/>
                  <a:pt x="179212" y="358423"/>
                </a:cubicBezTo>
                <a:cubicBezTo>
                  <a:pt x="278194" y="358423"/>
                  <a:pt x="358423" y="278194"/>
                  <a:pt x="358423" y="179212"/>
                </a:cubicBezTo>
                <a:cubicBezTo>
                  <a:pt x="358423" y="80229"/>
                  <a:pt x="278194" y="0"/>
                  <a:pt x="179212"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4283884" cy="754374"/>
          </a:xfrm>
          <a:prstGeom prst="rect">
            <a:avLst/>
          </a:prstGeom>
          <a:noFill/>
        </p:spPr>
        <p:txBody>
          <a:bodyPr wrap="square" rtlCol="0" anchor="t">
            <a:spAutoFit/>
          </a:bodyPr>
          <a:lstStyle/>
          <a:p>
            <a:pPr>
              <a:lnSpc>
                <a:spcPct val="130000"/>
              </a:lnSpc>
            </a:pPr>
            <a:r>
              <a:rPr lang="en-US" altLang="zh-CN" sz="3600" dirty="0">
                <a:solidFill>
                  <a:schemeClr val="tx2"/>
                </a:solidFill>
                <a:latin typeface="Calibri" panose="020F0502020204030204" pitchFamily="34" charset="0"/>
                <a:ea typeface="+mj-ea"/>
                <a:cs typeface="Calibri" panose="020F0502020204030204" pitchFamily="34" charset="0"/>
              </a:rPr>
              <a:t>Changes in Income</a:t>
            </a:r>
          </a:p>
        </p:txBody>
      </p:sp>
      <p:sp>
        <p:nvSpPr>
          <p:cNvPr id="31" name="文本框 30"/>
          <p:cNvSpPr txBox="1"/>
          <p:nvPr/>
        </p:nvSpPr>
        <p:spPr>
          <a:xfrm>
            <a:off x="1626400" y="1948804"/>
            <a:ext cx="9033969" cy="754374"/>
          </a:xfrm>
          <a:prstGeom prst="rect">
            <a:avLst/>
          </a:prstGeom>
          <a:noFill/>
        </p:spPr>
        <p:txBody>
          <a:bodyPr wrap="square">
            <a:spAutoFit/>
          </a:bodyPr>
          <a:lstStyle/>
          <a:p>
            <a:pPr>
              <a:lnSpc>
                <a:spcPct val="130000"/>
              </a:lnSpc>
            </a:pPr>
            <a:r>
              <a:rPr lang="en-US" altLang="zh-CN" sz="3600" dirty="0">
                <a:solidFill>
                  <a:schemeClr val="tx2"/>
                </a:solidFill>
                <a:latin typeface="Calibri" panose="020F0502020204030204" pitchFamily="34" charset="0"/>
                <a:cs typeface="Calibri" panose="020F0502020204030204" pitchFamily="34" charset="0"/>
              </a:rPr>
              <a:t>Decreases After Giving Birth</a:t>
            </a:r>
          </a:p>
        </p:txBody>
      </p:sp>
      <p:grpSp>
        <p:nvGrpSpPr>
          <p:cNvPr id="3" name="组合 2"/>
          <p:cNvGrpSpPr/>
          <p:nvPr/>
        </p:nvGrpSpPr>
        <p:grpSpPr>
          <a:xfrm>
            <a:off x="7314946" y="2656626"/>
            <a:ext cx="964950" cy="660401"/>
            <a:chOff x="6761769" y="3035390"/>
            <a:chExt cx="964950" cy="660401"/>
          </a:xfrm>
        </p:grpSpPr>
        <p:sp>
          <p:nvSpPr>
            <p:cNvPr id="33" name="Rectangle 42"/>
            <p:cNvSpPr/>
            <p:nvPr/>
          </p:nvSpPr>
          <p:spPr bwMode="auto">
            <a:xfrm>
              <a:off x="6761769" y="3035390"/>
              <a:ext cx="964950" cy="461435"/>
            </a:xfrm>
            <a:prstGeom prst="rect">
              <a:avLst/>
            </a:prstGeom>
            <a:solidFill>
              <a:srgbClr val="E15834"/>
            </a:solidFill>
            <a:ln>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Isosceles Triangle 43"/>
            <p:cNvSpPr/>
            <p:nvPr/>
          </p:nvSpPr>
          <p:spPr bwMode="auto">
            <a:xfrm flipV="1">
              <a:off x="7074954" y="3496825"/>
              <a:ext cx="338579" cy="198966"/>
            </a:xfrm>
            <a:prstGeom prst="triangle">
              <a:avLst/>
            </a:prstGeom>
            <a:solidFill>
              <a:srgbClr val="E15834"/>
            </a:solidFill>
            <a:ln>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20"/>
            <p:cNvSpPr txBox="1">
              <a:spLocks noChangeArrowheads="1"/>
            </p:cNvSpPr>
            <p:nvPr/>
          </p:nvSpPr>
          <p:spPr bwMode="auto">
            <a:xfrm>
              <a:off x="6824899" y="3083419"/>
              <a:ext cx="838691" cy="369332"/>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65.7</a:t>
              </a:r>
              <a:r>
                <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5" name="组合 4"/>
          <p:cNvGrpSpPr/>
          <p:nvPr/>
        </p:nvGrpSpPr>
        <p:grpSpPr>
          <a:xfrm>
            <a:off x="3950405" y="3410795"/>
            <a:ext cx="5954751" cy="385235"/>
            <a:chOff x="2635339" y="3789559"/>
            <a:chExt cx="5954751" cy="385235"/>
          </a:xfrm>
        </p:grpSpPr>
        <p:sp>
          <p:nvSpPr>
            <p:cNvPr id="37" name="Rounded Rectangle 59"/>
            <p:cNvSpPr/>
            <p:nvPr/>
          </p:nvSpPr>
          <p:spPr>
            <a:xfrm>
              <a:off x="2635340" y="3789559"/>
              <a:ext cx="5954750" cy="385235"/>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ed Rectangle 60"/>
            <p:cNvSpPr/>
            <p:nvPr/>
          </p:nvSpPr>
          <p:spPr>
            <a:xfrm>
              <a:off x="2635339" y="3789559"/>
              <a:ext cx="3847016" cy="385235"/>
            </a:xfrm>
            <a:prstGeom prst="roundRect">
              <a:avLst/>
            </a:prstGeom>
            <a:solidFill>
              <a:srgbClr val="E15834"/>
            </a:solidFill>
            <a:ln w="6350">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文本框 38"/>
          <p:cNvSpPr txBox="1"/>
          <p:nvPr/>
        </p:nvSpPr>
        <p:spPr>
          <a:xfrm>
            <a:off x="2067325" y="3362996"/>
            <a:ext cx="1022516" cy="646331"/>
          </a:xfrm>
          <a:prstGeom prst="rect">
            <a:avLst/>
          </a:prstGeom>
          <a:noFill/>
        </p:spPr>
        <p:txBody>
          <a:bodyPr wrap="square">
            <a:spAutoFit/>
          </a:bodyPr>
          <a:lstStyle/>
          <a:p>
            <a:r>
              <a:rPr lang="en-US" altLang="zh-CN" sz="1800" dirty="0">
                <a:solidFill>
                  <a:schemeClr val="tx2"/>
                </a:solidFill>
                <a:latin typeface="Calibri" panose="020F0502020204030204" pitchFamily="34" charset="0"/>
                <a:cs typeface="Calibri" panose="020F0502020204030204" pitchFamily="34" charset="0"/>
              </a:rPr>
              <a:t>annual income</a:t>
            </a:r>
            <a:endParaRPr lang="zh-CN" altLang="en-US" dirty="0"/>
          </a:p>
        </p:txBody>
      </p:sp>
      <p:sp>
        <p:nvSpPr>
          <p:cNvPr id="40" name="文本框 39"/>
          <p:cNvSpPr txBox="1"/>
          <p:nvPr/>
        </p:nvSpPr>
        <p:spPr>
          <a:xfrm>
            <a:off x="1868117" y="5191792"/>
            <a:ext cx="1432440" cy="369332"/>
          </a:xfrm>
          <a:prstGeom prst="rect">
            <a:avLst/>
          </a:prstGeom>
          <a:noFill/>
        </p:spPr>
        <p:txBody>
          <a:bodyPr wrap="square">
            <a:spAutoFit/>
          </a:bodyPr>
          <a:lstStyle/>
          <a:p>
            <a:r>
              <a:rPr lang="en-US" altLang="zh-CN" sz="1800" dirty="0">
                <a:solidFill>
                  <a:schemeClr val="tx2"/>
                </a:solidFill>
                <a:latin typeface="Calibri" panose="020F0502020204030204" pitchFamily="34" charset="0"/>
                <a:cs typeface="Calibri" panose="020F0502020204030204" pitchFamily="34" charset="0"/>
              </a:rPr>
              <a:t>hourly wage</a:t>
            </a:r>
            <a:endParaRPr lang="zh-CN" altLang="en-US" dirty="0"/>
          </a:p>
        </p:txBody>
      </p:sp>
      <p:grpSp>
        <p:nvGrpSpPr>
          <p:cNvPr id="41" name="组合 40"/>
          <p:cNvGrpSpPr/>
          <p:nvPr/>
        </p:nvGrpSpPr>
        <p:grpSpPr>
          <a:xfrm>
            <a:off x="6565274" y="4437623"/>
            <a:ext cx="964950" cy="660401"/>
            <a:chOff x="6761769" y="3035390"/>
            <a:chExt cx="964950" cy="660401"/>
          </a:xfrm>
        </p:grpSpPr>
        <p:sp>
          <p:nvSpPr>
            <p:cNvPr id="42" name="Rectangle 42"/>
            <p:cNvSpPr/>
            <p:nvPr/>
          </p:nvSpPr>
          <p:spPr bwMode="auto">
            <a:xfrm>
              <a:off x="6761769" y="3035390"/>
              <a:ext cx="964950" cy="461435"/>
            </a:xfrm>
            <a:prstGeom prst="rect">
              <a:avLst/>
            </a:prstGeom>
            <a:solidFill>
              <a:srgbClr val="E15834"/>
            </a:solidFill>
            <a:ln>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Isosceles Triangle 43"/>
            <p:cNvSpPr/>
            <p:nvPr/>
          </p:nvSpPr>
          <p:spPr bwMode="auto">
            <a:xfrm flipV="1">
              <a:off x="7074954" y="3496825"/>
              <a:ext cx="338579" cy="198966"/>
            </a:xfrm>
            <a:prstGeom prst="triangle">
              <a:avLst/>
            </a:prstGeom>
            <a:solidFill>
              <a:srgbClr val="E15834"/>
            </a:solidFill>
            <a:ln>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20"/>
            <p:cNvSpPr txBox="1">
              <a:spLocks noChangeArrowheads="1"/>
            </p:cNvSpPr>
            <p:nvPr/>
          </p:nvSpPr>
          <p:spPr bwMode="auto">
            <a:xfrm>
              <a:off x="6824899" y="3083419"/>
              <a:ext cx="838691" cy="369332"/>
            </a:xfrm>
            <a:prstGeom prst="rect">
              <a:avLst/>
            </a:prstGeom>
            <a:noFill/>
            <a:ln>
              <a:noFill/>
            </a:ln>
          </p:spPr>
          <p:txBody>
            <a:bodyPr wrap="none">
              <a:spAutoFit/>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54.9</a:t>
              </a:r>
              <a:r>
                <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nvGrpSpPr>
          <p:cNvPr id="45" name="组合 44"/>
          <p:cNvGrpSpPr/>
          <p:nvPr/>
        </p:nvGrpSpPr>
        <p:grpSpPr>
          <a:xfrm>
            <a:off x="3950405" y="5191792"/>
            <a:ext cx="5954751" cy="385235"/>
            <a:chOff x="2635339" y="3789559"/>
            <a:chExt cx="5954751" cy="385235"/>
          </a:xfrm>
        </p:grpSpPr>
        <p:sp>
          <p:nvSpPr>
            <p:cNvPr id="46" name="Rounded Rectangle 59"/>
            <p:cNvSpPr/>
            <p:nvPr/>
          </p:nvSpPr>
          <p:spPr>
            <a:xfrm>
              <a:off x="2635340" y="3789559"/>
              <a:ext cx="5954750" cy="385235"/>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ounded Rectangle 60"/>
            <p:cNvSpPr/>
            <p:nvPr/>
          </p:nvSpPr>
          <p:spPr>
            <a:xfrm>
              <a:off x="2635339" y="3789559"/>
              <a:ext cx="3121526" cy="385235"/>
            </a:xfrm>
            <a:prstGeom prst="roundRect">
              <a:avLst/>
            </a:prstGeom>
            <a:solidFill>
              <a:srgbClr val="E15834"/>
            </a:solidFill>
            <a:ln w="6350">
              <a:solidFill>
                <a:srgbClr val="E15834"/>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anchor="ctr"/>
            <a:lstStyle>
              <a:defPPr>
                <a:defRPr lang="zh-CN">
                  <a:solidFill>
                    <a:schemeClr val="lt1"/>
                  </a:solidFill>
                </a:defRPr>
              </a:defPPr>
              <a:lvl1pPr marL="0" algn="l" defTabSz="1828165" rtl="0" eaLnBrk="1" latinLnBrk="0" hangingPunct="1">
                <a:defRPr sz="3600" kern="1200">
                  <a:solidFill>
                    <a:schemeClr val="lt1"/>
                  </a:solidFill>
                  <a:latin typeface="+mn-lt"/>
                  <a:ea typeface="+mn-ea"/>
                  <a:cs typeface="+mn-cs"/>
                </a:defRPr>
              </a:lvl1pPr>
              <a:lvl2pPr marL="914400" algn="l" defTabSz="1828165" rtl="0" eaLnBrk="1" latinLnBrk="0" hangingPunct="1">
                <a:defRPr sz="3600" kern="1200">
                  <a:solidFill>
                    <a:schemeClr val="lt1"/>
                  </a:solidFill>
                  <a:latin typeface="+mn-lt"/>
                  <a:ea typeface="+mn-ea"/>
                  <a:cs typeface="+mn-cs"/>
                </a:defRPr>
              </a:lvl2pPr>
              <a:lvl3pPr marL="1828165" algn="l" defTabSz="1828165" rtl="0" eaLnBrk="1" latinLnBrk="0" hangingPunct="1">
                <a:defRPr sz="3600" kern="1200">
                  <a:solidFill>
                    <a:schemeClr val="lt1"/>
                  </a:solidFill>
                  <a:latin typeface="+mn-lt"/>
                  <a:ea typeface="+mn-ea"/>
                  <a:cs typeface="+mn-cs"/>
                </a:defRPr>
              </a:lvl3pPr>
              <a:lvl4pPr marL="2742565" algn="l" defTabSz="1828165" rtl="0" eaLnBrk="1" latinLnBrk="0" hangingPunct="1">
                <a:defRPr sz="3600" kern="1200">
                  <a:solidFill>
                    <a:schemeClr val="lt1"/>
                  </a:solidFill>
                  <a:latin typeface="+mn-lt"/>
                  <a:ea typeface="+mn-ea"/>
                  <a:cs typeface="+mn-cs"/>
                </a:defRPr>
              </a:lvl4pPr>
              <a:lvl5pPr marL="3656965" algn="l" defTabSz="1828165" rtl="0" eaLnBrk="1" latinLnBrk="0" hangingPunct="1">
                <a:defRPr sz="3600" kern="1200">
                  <a:solidFill>
                    <a:schemeClr val="lt1"/>
                  </a:solidFill>
                  <a:latin typeface="+mn-lt"/>
                  <a:ea typeface="+mn-ea"/>
                  <a:cs typeface="+mn-cs"/>
                </a:defRPr>
              </a:lvl5pPr>
              <a:lvl6pPr marL="4570730" algn="l" defTabSz="1828165" rtl="0" eaLnBrk="1" latinLnBrk="0" hangingPunct="1">
                <a:defRPr sz="3600" kern="1200">
                  <a:solidFill>
                    <a:schemeClr val="lt1"/>
                  </a:solidFill>
                  <a:latin typeface="+mn-lt"/>
                  <a:ea typeface="+mn-ea"/>
                  <a:cs typeface="+mn-cs"/>
                </a:defRPr>
              </a:lvl6pPr>
              <a:lvl7pPr marL="5485130" algn="l" defTabSz="1828165" rtl="0" eaLnBrk="1" latinLnBrk="0" hangingPunct="1">
                <a:defRPr sz="3600" kern="1200">
                  <a:solidFill>
                    <a:schemeClr val="lt1"/>
                  </a:solidFill>
                  <a:latin typeface="+mn-lt"/>
                  <a:ea typeface="+mn-ea"/>
                  <a:cs typeface="+mn-cs"/>
                </a:defRPr>
              </a:lvl7pPr>
              <a:lvl8pPr marL="6398895" algn="l" defTabSz="1828165" rtl="0" eaLnBrk="1" latinLnBrk="0" hangingPunct="1">
                <a:defRPr sz="3600" kern="1200">
                  <a:solidFill>
                    <a:schemeClr val="lt1"/>
                  </a:solidFill>
                  <a:latin typeface="+mn-lt"/>
                  <a:ea typeface="+mn-ea"/>
                  <a:cs typeface="+mn-cs"/>
                </a:defRPr>
              </a:lvl8pPr>
              <a:lvl9pPr marL="7313295" algn="l" defTabSz="1828165" rtl="0" eaLnBrk="1" latinLnBrk="0" hangingPunct="1">
                <a:defRPr sz="3600" kern="1200">
                  <a:solidFill>
                    <a:schemeClr val="lt1"/>
                  </a:solidFill>
                  <a:latin typeface="+mn-lt"/>
                  <a:ea typeface="+mn-ea"/>
                  <a:cs typeface="+mn-cs"/>
                </a:defRPr>
              </a:lvl9pPr>
            </a:lstStyle>
            <a:p>
              <a:pPr algn="ctr">
                <a:defRPr/>
              </a:pPr>
              <a:endParaRPr lang="en-US" sz="2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4" name="文本框 23">
            <a:extLst>
              <a:ext uri="{FF2B5EF4-FFF2-40B4-BE49-F238E27FC236}">
                <a16:creationId xmlns:a16="http://schemas.microsoft.com/office/drawing/2014/main" id="{89B04566-0D72-44E2-ABAB-9F5475E4ED89}"/>
              </a:ext>
            </a:extLst>
          </p:cNvPr>
          <p:cNvSpPr txBox="1"/>
          <p:nvPr/>
        </p:nvSpPr>
        <p:spPr>
          <a:xfrm>
            <a:off x="1706425" y="2454125"/>
            <a:ext cx="8779150" cy="1631216"/>
          </a:xfrm>
          <a:prstGeom prst="rect">
            <a:avLst/>
          </a:prstGeom>
          <a:noFill/>
        </p:spPr>
        <p:txBody>
          <a:bodyPr wrap="square">
            <a:spAutoFit/>
          </a:bodyPr>
          <a:lstStyle/>
          <a:p>
            <a:pPr marL="457200" indent="-457200" algn="ctr">
              <a:buFont typeface="Wingdings" panose="05000000000000000000" pitchFamily="2" charset="2"/>
              <a:buChar char="Ø"/>
            </a:pPr>
            <a:r>
              <a:rPr lang="en-US" altLang="zh-CN" sz="5000" dirty="0">
                <a:solidFill>
                  <a:srgbClr val="69431B"/>
                </a:solidFill>
                <a:latin typeface="Calibri" panose="020F0502020204030204" pitchFamily="34" charset="0"/>
                <a:cs typeface="Calibri" panose="020F0502020204030204" pitchFamily="34" charset="0"/>
              </a:rPr>
              <a:t>Motherhood Wage Penalty</a:t>
            </a:r>
          </a:p>
          <a:p>
            <a:pPr marL="457200" indent="-457200" algn="ctr">
              <a:buFont typeface="Wingdings" panose="05000000000000000000" pitchFamily="2" charset="2"/>
              <a:buChar char="Ø"/>
            </a:pPr>
            <a:endParaRPr lang="en-US" altLang="zh-CN" sz="5000" dirty="0">
              <a:solidFill>
                <a:srgbClr val="69431B"/>
              </a:solidFill>
              <a:latin typeface="Calibri" panose="020F0502020204030204" pitchFamily="34" charset="0"/>
              <a:cs typeface="Calibri" panose="020F0502020204030204" pitchFamily="34" charset="0"/>
            </a:endParaRPr>
          </a:p>
        </p:txBody>
      </p:sp>
      <p:sp>
        <p:nvSpPr>
          <p:cNvPr id="2" name="文本框 1">
            <a:extLst>
              <a:ext uri="{FF2B5EF4-FFF2-40B4-BE49-F238E27FC236}">
                <a16:creationId xmlns:a16="http://schemas.microsoft.com/office/drawing/2014/main" id="{0683C4F8-0C06-48DC-B3AB-13FC641B0524}"/>
              </a:ext>
            </a:extLst>
          </p:cNvPr>
          <p:cNvSpPr txBox="1"/>
          <p:nvPr/>
        </p:nvSpPr>
        <p:spPr>
          <a:xfrm>
            <a:off x="4893578" y="3728429"/>
            <a:ext cx="6752826" cy="570413"/>
          </a:xfrm>
          <a:prstGeom prst="rect">
            <a:avLst/>
          </a:prstGeom>
          <a:noFill/>
        </p:spPr>
        <p:txBody>
          <a:bodyPr wrap="square" rtlCol="0">
            <a:spAutoFit/>
          </a:bodyPr>
          <a:lstStyle/>
          <a:p>
            <a:pPr algn="l">
              <a:lnSpc>
                <a:spcPct val="130000"/>
              </a:lnSpc>
            </a:pPr>
            <a:r>
              <a:rPr lang="en-US" altLang="zh-CN" sz="2600" dirty="0">
                <a:solidFill>
                  <a:srgbClr val="69431B"/>
                </a:solidFill>
                <a:latin typeface="Calibri" panose="020F0502020204030204" pitchFamily="34" charset="0"/>
                <a:cs typeface="Calibri" panose="020F0502020204030204" pitchFamily="34" charset="0"/>
              </a:rPr>
              <a:t>T</a:t>
            </a:r>
            <a:r>
              <a:rPr kumimoji="0" lang="en-US" altLang="zh-CN" sz="2600" b="0" i="0" u="none" strike="noStrike" kern="1200" cap="none" spc="0" normalizeH="0" baseline="0" noProof="0" dirty="0">
                <a:ln>
                  <a:noFill/>
                </a:ln>
                <a:solidFill>
                  <a:srgbClr val="69431B"/>
                </a:solidFill>
                <a:effectLst/>
                <a:uLnTx/>
                <a:uFillTx/>
                <a:latin typeface="Calibri" panose="020F0502020204030204" pitchFamily="34" charset="0"/>
                <a:cs typeface="Calibri" panose="020F0502020204030204" pitchFamily="34" charset="0"/>
              </a:rPr>
              <a:t>he wage losses associated with motherhood</a:t>
            </a:r>
            <a:endParaRPr lang="zh-CN" altLang="en-US" sz="2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27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5358968"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a:t>
            </a:r>
          </a:p>
        </p:txBody>
      </p:sp>
      <p:sp>
        <p:nvSpPr>
          <p:cNvPr id="31" name="文本框 30"/>
          <p:cNvSpPr txBox="1"/>
          <p:nvPr/>
        </p:nvSpPr>
        <p:spPr>
          <a:xfrm>
            <a:off x="1393830" y="2115142"/>
            <a:ext cx="988870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Childbearing and childrearing </a:t>
            </a:r>
            <a:r>
              <a:rPr lang="en-US" altLang="zh-CN" sz="2600" dirty="0">
                <a:solidFill>
                  <a:schemeClr val="accent2">
                    <a:lumMod val="75000"/>
                  </a:schemeClr>
                </a:solidFill>
                <a:latin typeface="Calibri" panose="020F0502020204030204" pitchFamily="34" charset="0"/>
                <a:cs typeface="Calibri" panose="020F0502020204030204" pitchFamily="34" charset="0"/>
              </a:rPr>
              <a:t>interrupt women’s labour force participation.</a:t>
            </a:r>
          </a:p>
        </p:txBody>
      </p:sp>
      <p:grpSp>
        <p:nvGrpSpPr>
          <p:cNvPr id="4" name="组合 3"/>
          <p:cNvGrpSpPr/>
          <p:nvPr/>
        </p:nvGrpSpPr>
        <p:grpSpPr>
          <a:xfrm>
            <a:off x="1548528" y="1331162"/>
            <a:ext cx="541072" cy="601715"/>
            <a:chOff x="1531332" y="1741921"/>
            <a:chExt cx="541072" cy="601715"/>
          </a:xfrm>
        </p:grpSpPr>
        <p:sp>
          <p:nvSpPr>
            <p:cNvPr id="21" name="Шестиугольник 57"/>
            <p:cNvSpPr/>
            <p:nvPr/>
          </p:nvSpPr>
          <p:spPr>
            <a:xfrm rot="5400000">
              <a:off x="1501010" y="1772243"/>
              <a:ext cx="601715" cy="541072"/>
            </a:xfrm>
            <a:prstGeom prst="hexagon">
              <a:avLst/>
            </a:prstGeom>
            <a:solidFill>
              <a:schemeClr val="accent1"/>
            </a:solidFill>
            <a:ln>
              <a:noFill/>
            </a:ln>
            <a:effectLst>
              <a:outerShdw blurRad="50800" dist="25400" dir="5400000" algn="t"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文本框 2"/>
            <p:cNvSpPr txBox="1"/>
            <p:nvPr/>
          </p:nvSpPr>
          <p:spPr>
            <a:xfrm>
              <a:off x="1628760" y="1741921"/>
              <a:ext cx="409439" cy="533672"/>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1</a:t>
              </a:r>
              <a:endParaRPr lang="zh-CN" altLang="en-US" sz="2400" dirty="0">
                <a:solidFill>
                  <a:schemeClr val="tx2"/>
                </a:solidFill>
                <a:latin typeface="Calibri" panose="020F0502020204030204" pitchFamily="34" charset="0"/>
                <a:cs typeface="Calibri" panose="020F0502020204030204" pitchFamily="34" charset="0"/>
              </a:endParaRPr>
            </a:p>
          </p:txBody>
        </p:sp>
      </p:grpSp>
      <p:sp>
        <p:nvSpPr>
          <p:cNvPr id="24" name="文本框 23"/>
          <p:cNvSpPr txBox="1"/>
          <p:nvPr/>
        </p:nvSpPr>
        <p:spPr>
          <a:xfrm>
            <a:off x="1325671" y="3725619"/>
            <a:ext cx="9888701" cy="1610697"/>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In the absence of regulations on maternity/paternity leave, women’s intermittent labour force participation reduces their human capital input and therefore lowers their earnings.</a:t>
            </a:r>
          </a:p>
        </p:txBody>
      </p:sp>
      <p:sp>
        <p:nvSpPr>
          <p:cNvPr id="5" name="箭头: 下 4"/>
          <p:cNvSpPr/>
          <p:nvPr/>
        </p:nvSpPr>
        <p:spPr>
          <a:xfrm>
            <a:off x="5672616" y="2959814"/>
            <a:ext cx="447631" cy="7865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5358968"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a:t>
            </a:r>
          </a:p>
        </p:txBody>
      </p:sp>
      <p:sp>
        <p:nvSpPr>
          <p:cNvPr id="31" name="文本框 30"/>
          <p:cNvSpPr txBox="1"/>
          <p:nvPr/>
        </p:nvSpPr>
        <p:spPr>
          <a:xfrm>
            <a:off x="2920076" y="2091038"/>
            <a:ext cx="640034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Women need to take time to take care of their children.</a:t>
            </a:r>
          </a:p>
        </p:txBody>
      </p:sp>
      <p:grpSp>
        <p:nvGrpSpPr>
          <p:cNvPr id="4" name="组合 3"/>
          <p:cNvGrpSpPr/>
          <p:nvPr/>
        </p:nvGrpSpPr>
        <p:grpSpPr>
          <a:xfrm>
            <a:off x="1548528" y="1331162"/>
            <a:ext cx="541072" cy="601715"/>
            <a:chOff x="1531332" y="1741921"/>
            <a:chExt cx="541072" cy="601715"/>
          </a:xfrm>
        </p:grpSpPr>
        <p:sp>
          <p:nvSpPr>
            <p:cNvPr id="21" name="Шестиугольник 57"/>
            <p:cNvSpPr/>
            <p:nvPr/>
          </p:nvSpPr>
          <p:spPr>
            <a:xfrm rot="5400000">
              <a:off x="1501010" y="1772243"/>
              <a:ext cx="601715" cy="541072"/>
            </a:xfrm>
            <a:prstGeom prst="hexagon">
              <a:avLst/>
            </a:prstGeom>
            <a:solidFill>
              <a:schemeClr val="accent1"/>
            </a:solidFill>
            <a:ln>
              <a:noFill/>
            </a:ln>
            <a:effectLst>
              <a:outerShdw blurRad="50800" dist="25400" dir="5400000" algn="t"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文本框 2"/>
            <p:cNvSpPr txBox="1"/>
            <p:nvPr/>
          </p:nvSpPr>
          <p:spPr>
            <a:xfrm>
              <a:off x="1628760" y="1741921"/>
              <a:ext cx="409439" cy="533672"/>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2</a:t>
              </a:r>
              <a:endParaRPr lang="zh-CN" altLang="en-US" sz="2400" dirty="0">
                <a:solidFill>
                  <a:schemeClr val="tx2"/>
                </a:solidFill>
                <a:latin typeface="Calibri" panose="020F0502020204030204" pitchFamily="34" charset="0"/>
                <a:cs typeface="Calibri" panose="020F0502020204030204" pitchFamily="34" charset="0"/>
              </a:endParaRPr>
            </a:p>
          </p:txBody>
        </p:sp>
      </p:grpSp>
      <p:sp>
        <p:nvSpPr>
          <p:cNvPr id="24" name="文本框 23"/>
          <p:cNvSpPr txBox="1"/>
          <p:nvPr/>
        </p:nvSpPr>
        <p:spPr>
          <a:xfrm>
            <a:off x="1281388" y="3867128"/>
            <a:ext cx="988870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This restricts mothers to types of paid work that are easier to combine with parenting, such as part-time work and home-based work.</a:t>
            </a:r>
          </a:p>
        </p:txBody>
      </p:sp>
      <p:sp>
        <p:nvSpPr>
          <p:cNvPr id="5" name="箭头: 下 4"/>
          <p:cNvSpPr/>
          <p:nvPr/>
        </p:nvSpPr>
        <p:spPr>
          <a:xfrm>
            <a:off x="5672616" y="2968685"/>
            <a:ext cx="447631" cy="7865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5278753"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a:t>
            </a:r>
          </a:p>
        </p:txBody>
      </p:sp>
      <p:sp>
        <p:nvSpPr>
          <p:cNvPr id="31" name="文本框 30"/>
          <p:cNvSpPr txBox="1"/>
          <p:nvPr/>
        </p:nvSpPr>
        <p:spPr>
          <a:xfrm>
            <a:off x="3029363" y="2105031"/>
            <a:ext cx="6088514" cy="570413"/>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It takes time and energy to raise a child.</a:t>
            </a:r>
          </a:p>
        </p:txBody>
      </p:sp>
      <p:grpSp>
        <p:nvGrpSpPr>
          <p:cNvPr id="4" name="组合 3"/>
          <p:cNvGrpSpPr/>
          <p:nvPr/>
        </p:nvGrpSpPr>
        <p:grpSpPr>
          <a:xfrm>
            <a:off x="1548528" y="1331162"/>
            <a:ext cx="541072" cy="601715"/>
            <a:chOff x="1531332" y="1741921"/>
            <a:chExt cx="541072" cy="601715"/>
          </a:xfrm>
        </p:grpSpPr>
        <p:sp>
          <p:nvSpPr>
            <p:cNvPr id="21" name="Шестиугольник 57"/>
            <p:cNvSpPr/>
            <p:nvPr/>
          </p:nvSpPr>
          <p:spPr>
            <a:xfrm rot="5400000">
              <a:off x="1501010" y="1772243"/>
              <a:ext cx="601715" cy="541072"/>
            </a:xfrm>
            <a:prstGeom prst="hexagon">
              <a:avLst/>
            </a:prstGeom>
            <a:solidFill>
              <a:schemeClr val="accent1"/>
            </a:solidFill>
            <a:ln>
              <a:noFill/>
            </a:ln>
            <a:effectLst>
              <a:outerShdw blurRad="50800" dist="25400" dir="5400000" algn="t"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文本框 2"/>
            <p:cNvSpPr txBox="1"/>
            <p:nvPr/>
          </p:nvSpPr>
          <p:spPr>
            <a:xfrm>
              <a:off x="1628760" y="1741921"/>
              <a:ext cx="409439" cy="533672"/>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3</a:t>
              </a:r>
              <a:endParaRPr lang="zh-CN" altLang="en-US" sz="2400" dirty="0">
                <a:solidFill>
                  <a:schemeClr val="tx2"/>
                </a:solidFill>
                <a:latin typeface="Calibri" panose="020F0502020204030204" pitchFamily="34" charset="0"/>
                <a:cs typeface="Calibri" panose="020F0502020204030204" pitchFamily="34" charset="0"/>
              </a:endParaRPr>
            </a:p>
          </p:txBody>
        </p:sp>
      </p:grpSp>
      <p:sp>
        <p:nvSpPr>
          <p:cNvPr id="24" name="文本框 23"/>
          <p:cNvSpPr txBox="1"/>
          <p:nvPr/>
        </p:nvSpPr>
        <p:spPr>
          <a:xfrm>
            <a:off x="1325671" y="3961511"/>
            <a:ext cx="988870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The time and energy devoted to childrearing inevitably reduce the amount of effort available for them to devote to paid work.</a:t>
            </a:r>
          </a:p>
        </p:txBody>
      </p:sp>
      <p:sp>
        <p:nvSpPr>
          <p:cNvPr id="5" name="箭头: 下 4"/>
          <p:cNvSpPr/>
          <p:nvPr/>
        </p:nvSpPr>
        <p:spPr>
          <a:xfrm>
            <a:off x="5648369" y="3035723"/>
            <a:ext cx="447631" cy="7865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任意多边形: 形状 6"/>
          <p:cNvSpPr/>
          <p:nvPr/>
        </p:nvSpPr>
        <p:spPr>
          <a:xfrm>
            <a:off x="8642792" y="-5196145"/>
            <a:ext cx="6683761" cy="7028157"/>
          </a:xfrm>
          <a:custGeom>
            <a:avLst/>
            <a:gdLst>
              <a:gd name="connsiteX0" fmla="*/ 1220778 w 6683761"/>
              <a:gd name="connsiteY0" fmla="*/ 137417 h 7028157"/>
              <a:gd name="connsiteX1" fmla="*/ 593213 w 6683761"/>
              <a:gd name="connsiteY1" fmla="*/ 1537255 h 7028157"/>
              <a:gd name="connsiteX2" fmla="*/ 60241 w 6683761"/>
              <a:gd name="connsiteY2" fmla="*/ 3085598 h 7028157"/>
              <a:gd name="connsiteX3" fmla="*/ 228755 w 6683761"/>
              <a:gd name="connsiteY3" fmla="*/ 4568284 h 7028157"/>
              <a:gd name="connsiteX4" fmla="*/ 1636527 w 6683761"/>
              <a:gd name="connsiteY4" fmla="*/ 5312784 h 7028157"/>
              <a:gd name="connsiteX5" fmla="*/ 2769327 w 6683761"/>
              <a:gd name="connsiteY5" fmla="*/ 5622059 h 7028157"/>
              <a:gd name="connsiteX6" fmla="*/ 3764024 w 6683761"/>
              <a:gd name="connsiteY6" fmla="*/ 6725949 h 7028157"/>
              <a:gd name="connsiteX7" fmla="*/ 5399316 w 6683761"/>
              <a:gd name="connsiteY7" fmla="*/ 6861600 h 7028157"/>
              <a:gd name="connsiteX8" fmla="*/ 6683762 w 6683761"/>
              <a:gd name="connsiteY8" fmla="*/ 5754696 h 7028157"/>
              <a:gd name="connsiteX9" fmla="*/ 4664847 w 6683761"/>
              <a:gd name="connsiteY9" fmla="*/ 0 h 70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3761" h="7028157">
                <a:moveTo>
                  <a:pt x="1220778" y="137417"/>
                </a:moveTo>
                <a:cubicBezTo>
                  <a:pt x="728813" y="291223"/>
                  <a:pt x="701967" y="1329497"/>
                  <a:pt x="593213" y="1537255"/>
                </a:cubicBezTo>
                <a:cubicBezTo>
                  <a:pt x="342343" y="2016408"/>
                  <a:pt x="162001" y="2540263"/>
                  <a:pt x="60241" y="3085598"/>
                </a:cubicBezTo>
                <a:cubicBezTo>
                  <a:pt x="-31713" y="3578455"/>
                  <a:pt x="-48273" y="4135382"/>
                  <a:pt x="228755" y="4568284"/>
                </a:cubicBezTo>
                <a:cubicBezTo>
                  <a:pt x="534824" y="5046521"/>
                  <a:pt x="1108527" y="5235827"/>
                  <a:pt x="1636527" y="5312784"/>
                </a:cubicBezTo>
                <a:cubicBezTo>
                  <a:pt x="2023956" y="5369263"/>
                  <a:pt x="2433806" y="5392406"/>
                  <a:pt x="2769327" y="5622059"/>
                </a:cubicBezTo>
                <a:cubicBezTo>
                  <a:pt x="3173075" y="5898401"/>
                  <a:pt x="3381601" y="6415752"/>
                  <a:pt x="3764024" y="6725949"/>
                </a:cubicBezTo>
                <a:cubicBezTo>
                  <a:pt x="4232367" y="7105896"/>
                  <a:pt x="4887190" y="7099824"/>
                  <a:pt x="5399316" y="6861600"/>
                </a:cubicBezTo>
                <a:cubicBezTo>
                  <a:pt x="5911441" y="6623376"/>
                  <a:pt x="6309738" y="6190046"/>
                  <a:pt x="6683762" y="5754696"/>
                </a:cubicBezTo>
                <a:lnTo>
                  <a:pt x="4664847" y="0"/>
                </a:lnTo>
                <a:close/>
              </a:path>
            </a:pathLst>
          </a:custGeom>
          <a:solidFill>
            <a:srgbClr val="F7B048"/>
          </a:solidFill>
          <a:ln w="3429" cap="flat">
            <a:noFill/>
            <a:prstDash val="solid"/>
            <a:miter/>
          </a:ln>
        </p:spPr>
        <p:txBody>
          <a:bodyPr rtlCol="0" anchor="ctr"/>
          <a:lstStyle/>
          <a:p>
            <a:endParaRPr lang="zh-CN" altLang="en-US"/>
          </a:p>
        </p:txBody>
      </p:sp>
      <p:sp>
        <p:nvSpPr>
          <p:cNvPr id="8" name="任意多边形: 形状 7"/>
          <p:cNvSpPr/>
          <p:nvPr/>
        </p:nvSpPr>
        <p:spPr>
          <a:xfrm>
            <a:off x="-3146008" y="4558272"/>
            <a:ext cx="5927671" cy="6107826"/>
          </a:xfrm>
          <a:custGeom>
            <a:avLst/>
            <a:gdLst>
              <a:gd name="connsiteX0" fmla="*/ 5063431 w 5927671"/>
              <a:gd name="connsiteY0" fmla="*/ 5793186 h 6107826"/>
              <a:gd name="connsiteX1" fmla="*/ 5529100 w 5927671"/>
              <a:gd name="connsiteY1" fmla="*/ 4541758 h 6107826"/>
              <a:gd name="connsiteX2" fmla="*/ 5904220 w 5927671"/>
              <a:gd name="connsiteY2" fmla="*/ 3166695 h 6107826"/>
              <a:gd name="connsiteX3" fmla="*/ 5673785 w 5927671"/>
              <a:gd name="connsiteY3" fmla="*/ 1888489 h 6107826"/>
              <a:gd name="connsiteX4" fmla="*/ 4408848 w 5927671"/>
              <a:gd name="connsiteY4" fmla="*/ 1321657 h 6107826"/>
              <a:gd name="connsiteX5" fmla="*/ 3407421 w 5927671"/>
              <a:gd name="connsiteY5" fmla="*/ 1117267 h 6107826"/>
              <a:gd name="connsiteX6" fmla="*/ 2480901 w 5927671"/>
              <a:gd name="connsiteY6" fmla="*/ 214866 h 6107826"/>
              <a:gd name="connsiteX7" fmla="*/ 1052873 w 5927671"/>
              <a:gd name="connsiteY7" fmla="*/ 189769 h 6107826"/>
              <a:gd name="connsiteX8" fmla="*/ 0 w 5927671"/>
              <a:gd name="connsiteY8" fmla="*/ 1224029 h 6107826"/>
              <a:gd name="connsiteX9" fmla="*/ 2079843 w 5927671"/>
              <a:gd name="connsiteY9" fmla="*/ 6107826 h 6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7671" h="6107826">
                <a:moveTo>
                  <a:pt x="5063431" y="5793186"/>
                </a:moveTo>
                <a:cubicBezTo>
                  <a:pt x="5481991" y="5631701"/>
                  <a:pt x="5446437" y="4728376"/>
                  <a:pt x="5529100" y="4541758"/>
                </a:cubicBezTo>
                <a:cubicBezTo>
                  <a:pt x="5719831" y="4111369"/>
                  <a:pt x="5846757" y="3646147"/>
                  <a:pt x="5904220" y="3166695"/>
                </a:cubicBezTo>
                <a:cubicBezTo>
                  <a:pt x="5956162" y="2733426"/>
                  <a:pt x="5938986" y="2248764"/>
                  <a:pt x="5673785" y="1888489"/>
                </a:cubicBezTo>
                <a:cubicBezTo>
                  <a:pt x="5380848" y="1490466"/>
                  <a:pt x="4871808" y="1358576"/>
                  <a:pt x="4408848" y="1321657"/>
                </a:cubicBezTo>
                <a:cubicBezTo>
                  <a:pt x="4069145" y="1294572"/>
                  <a:pt x="3711874" y="1297705"/>
                  <a:pt x="3407421" y="1117267"/>
                </a:cubicBezTo>
                <a:cubicBezTo>
                  <a:pt x="3041085" y="900145"/>
                  <a:pt x="2830622" y="462615"/>
                  <a:pt x="2480901" y="214866"/>
                </a:cubicBezTo>
                <a:cubicBezTo>
                  <a:pt x="2052549" y="-88562"/>
                  <a:pt x="1484150" y="-46178"/>
                  <a:pt x="1052873" y="189769"/>
                </a:cubicBezTo>
                <a:cubicBezTo>
                  <a:pt x="621597" y="425717"/>
                  <a:pt x="300178" y="824689"/>
                  <a:pt x="0" y="1224029"/>
                </a:cubicBezTo>
                <a:lnTo>
                  <a:pt x="2079843" y="6107826"/>
                </a:lnTo>
                <a:close/>
              </a:path>
            </a:pathLst>
          </a:custGeom>
          <a:solidFill>
            <a:srgbClr val="F7B048"/>
          </a:solidFill>
          <a:ln w="3429" cap="flat">
            <a:noFill/>
            <a:prstDash val="solid"/>
            <a:miter/>
          </a:ln>
        </p:spPr>
        <p:txBody>
          <a:bodyPr rtlCol="0" anchor="ctr"/>
          <a:lstStyle/>
          <a:p>
            <a:endParaRPr lang="zh-CN" altLang="en-US"/>
          </a:p>
        </p:txBody>
      </p:sp>
      <p:sp>
        <p:nvSpPr>
          <p:cNvPr id="9" name="任意多边形: 形状 8"/>
          <p:cNvSpPr/>
          <p:nvPr/>
        </p:nvSpPr>
        <p:spPr>
          <a:xfrm>
            <a:off x="-1761714" y="4844202"/>
            <a:ext cx="10041610" cy="6967049"/>
          </a:xfrm>
          <a:custGeom>
            <a:avLst/>
            <a:gdLst>
              <a:gd name="connsiteX0" fmla="*/ 665606 w 10041610"/>
              <a:gd name="connsiteY0" fmla="*/ 46374 h 6967049"/>
              <a:gd name="connsiteX1" fmla="*/ 0 w 10041610"/>
              <a:gd name="connsiteY1" fmla="*/ 627449 h 6967049"/>
              <a:gd name="connsiteX2" fmla="*/ 216641 w 10041610"/>
              <a:gd name="connsiteY2" fmla="*/ 1376626 h 6967049"/>
              <a:gd name="connsiteX3" fmla="*/ 1875988 w 10041610"/>
              <a:gd name="connsiteY3" fmla="*/ 1665312 h 6967049"/>
              <a:gd name="connsiteX4" fmla="*/ 2533855 w 10041610"/>
              <a:gd name="connsiteY4" fmla="*/ 2658260 h 6967049"/>
              <a:gd name="connsiteX5" fmla="*/ 3811646 w 10041610"/>
              <a:gd name="connsiteY5" fmla="*/ 3292889 h 6967049"/>
              <a:gd name="connsiteX6" fmla="*/ 5176742 w 10041610"/>
              <a:gd name="connsiteY6" fmla="*/ 3628169 h 6967049"/>
              <a:gd name="connsiteX7" fmla="*/ 7584354 w 10041610"/>
              <a:gd name="connsiteY7" fmla="*/ 6967049 h 6967049"/>
              <a:gd name="connsiteX8" fmla="*/ 10041610 w 10041610"/>
              <a:gd name="connsiteY8" fmla="*/ 4457918 h 6967049"/>
              <a:gd name="connsiteX9" fmla="*/ 5973542 w 10041610"/>
              <a:gd name="connsiteY9" fmla="*/ 1310112 h 6967049"/>
              <a:gd name="connsiteX10" fmla="*/ 5564239 w 10041610"/>
              <a:gd name="connsiteY10" fmla="*/ 1413346 h 6967049"/>
              <a:gd name="connsiteX11" fmla="*/ 5191451 w 10041610"/>
              <a:gd name="connsiteY11" fmla="*/ 1542157 h 6967049"/>
              <a:gd name="connsiteX12" fmla="*/ 4818456 w 10041610"/>
              <a:gd name="connsiteY12" fmla="*/ 1671037 h 6967049"/>
              <a:gd name="connsiteX13" fmla="*/ 4717341 w 10041610"/>
              <a:gd name="connsiteY13" fmla="*/ 1701620 h 6967049"/>
              <a:gd name="connsiteX14" fmla="*/ 3372528 w 10041610"/>
              <a:gd name="connsiteY14" fmla="*/ 1664112 h 6967049"/>
              <a:gd name="connsiteX15" fmla="*/ 1472582 w 10041610"/>
              <a:gd name="connsiteY15" fmla="*/ 107197 h 6967049"/>
              <a:gd name="connsiteX16" fmla="*/ 665609 w 10041610"/>
              <a:gd name="connsiteY16" fmla="*/ 46374 h 69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1610" h="6967049">
                <a:moveTo>
                  <a:pt x="665606" y="46374"/>
                </a:moveTo>
                <a:cubicBezTo>
                  <a:pt x="391663" y="132740"/>
                  <a:pt x="163347" y="336363"/>
                  <a:pt x="0" y="627449"/>
                </a:cubicBezTo>
                <a:lnTo>
                  <a:pt x="216641" y="1376626"/>
                </a:lnTo>
                <a:cubicBezTo>
                  <a:pt x="763653" y="1272877"/>
                  <a:pt x="1423697" y="1216066"/>
                  <a:pt x="1875988" y="1665312"/>
                </a:cubicBezTo>
                <a:cubicBezTo>
                  <a:pt x="2157737" y="1945151"/>
                  <a:pt x="2277422" y="2353117"/>
                  <a:pt x="2533855" y="2658260"/>
                </a:cubicBezTo>
                <a:cubicBezTo>
                  <a:pt x="2859964" y="3046340"/>
                  <a:pt x="3353325" y="3208923"/>
                  <a:pt x="3811646" y="3292889"/>
                </a:cubicBezTo>
                <a:cubicBezTo>
                  <a:pt x="4269967" y="3376854"/>
                  <a:pt x="4706620" y="3497369"/>
                  <a:pt x="5176742" y="3628169"/>
                </a:cubicBezTo>
                <a:cubicBezTo>
                  <a:pt x="6353051" y="3955460"/>
                  <a:pt x="7643291" y="6212489"/>
                  <a:pt x="7584354" y="6967049"/>
                </a:cubicBezTo>
                <a:lnTo>
                  <a:pt x="10041610" y="4457918"/>
                </a:lnTo>
                <a:cubicBezTo>
                  <a:pt x="8694044" y="1061574"/>
                  <a:pt x="6925382" y="1142557"/>
                  <a:pt x="5973542" y="1310112"/>
                </a:cubicBezTo>
                <a:cubicBezTo>
                  <a:pt x="5833519" y="1334763"/>
                  <a:pt x="5697816" y="1371209"/>
                  <a:pt x="5564239" y="1413346"/>
                </a:cubicBezTo>
                <a:cubicBezTo>
                  <a:pt x="5438753" y="1452912"/>
                  <a:pt x="5315153" y="1497517"/>
                  <a:pt x="5191451" y="1542157"/>
                </a:cubicBezTo>
                <a:cubicBezTo>
                  <a:pt x="5067816" y="1586763"/>
                  <a:pt x="4944079" y="1631403"/>
                  <a:pt x="4818456" y="1671037"/>
                </a:cubicBezTo>
                <a:cubicBezTo>
                  <a:pt x="4784894" y="1681632"/>
                  <a:pt x="4751191" y="1691814"/>
                  <a:pt x="4717341" y="1701620"/>
                </a:cubicBezTo>
                <a:cubicBezTo>
                  <a:pt x="4294759" y="1823609"/>
                  <a:pt x="3816312" y="1870375"/>
                  <a:pt x="3372528" y="1664112"/>
                </a:cubicBezTo>
                <a:cubicBezTo>
                  <a:pt x="2646377" y="1326603"/>
                  <a:pt x="2207380" y="412100"/>
                  <a:pt x="1472582" y="107197"/>
                </a:cubicBezTo>
                <a:cubicBezTo>
                  <a:pt x="1177574" y="-15203"/>
                  <a:pt x="904265" y="-28917"/>
                  <a:pt x="665609" y="46374"/>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0" name="任意多边形: 形状 9"/>
          <p:cNvSpPr/>
          <p:nvPr/>
        </p:nvSpPr>
        <p:spPr>
          <a:xfrm>
            <a:off x="-3146008" y="-4596708"/>
            <a:ext cx="7081059" cy="8069497"/>
          </a:xfrm>
          <a:custGeom>
            <a:avLst/>
            <a:gdLst>
              <a:gd name="connsiteX0" fmla="*/ 790320 w 7081059"/>
              <a:gd name="connsiteY0" fmla="*/ 8069041 h 8069497"/>
              <a:gd name="connsiteX1" fmla="*/ 39806 w 7081059"/>
              <a:gd name="connsiteY1" fmla="*/ 7768938 h 8069497"/>
              <a:gd name="connsiteX2" fmla="*/ 0 w 7081059"/>
              <a:gd name="connsiteY2" fmla="*/ 7056614 h 8069497"/>
              <a:gd name="connsiteX3" fmla="*/ 1345029 w 7081059"/>
              <a:gd name="connsiteY3" fmla="*/ 6305013 h 8069497"/>
              <a:gd name="connsiteX4" fmla="*/ 1612303 w 7081059"/>
              <a:gd name="connsiteY4" fmla="*/ 5248646 h 8069497"/>
              <a:gd name="connsiteX5" fmla="*/ 2523233 w 7081059"/>
              <a:gd name="connsiteY5" fmla="*/ 4313946 h 8069497"/>
              <a:gd name="connsiteX6" fmla="*/ 3600172 w 7081059"/>
              <a:gd name="connsiteY6" fmla="*/ 3611212 h 8069497"/>
              <a:gd name="connsiteX7" fmla="*/ 4667688 w 7081059"/>
              <a:gd name="connsiteY7" fmla="*/ 0 h 8069497"/>
              <a:gd name="connsiteX8" fmla="*/ 7081060 w 7081059"/>
              <a:gd name="connsiteY8" fmla="*/ 3579583 h 8069497"/>
              <a:gd name="connsiteX9" fmla="*/ 4989837 w 7081059"/>
              <a:gd name="connsiteY9" fmla="*/ 5371046 h 8069497"/>
              <a:gd name="connsiteX10" fmla="*/ 4605254 w 7081059"/>
              <a:gd name="connsiteY10" fmla="*/ 5405874 h 8069497"/>
              <a:gd name="connsiteX11" fmla="*/ 4244431 w 7081059"/>
              <a:gd name="connsiteY11" fmla="*/ 5407530 h 8069497"/>
              <a:gd name="connsiteX12" fmla="*/ 3883403 w 7081059"/>
              <a:gd name="connsiteY12" fmla="*/ 5409196 h 8069497"/>
              <a:gd name="connsiteX13" fmla="*/ 3786854 w 7081059"/>
              <a:gd name="connsiteY13" fmla="*/ 5413410 h 8069497"/>
              <a:gd name="connsiteX14" fmla="*/ 2637302 w 7081059"/>
              <a:gd name="connsiteY14" fmla="*/ 5852953 h 8069497"/>
              <a:gd name="connsiteX15" fmla="*/ 1468526 w 7081059"/>
              <a:gd name="connsiteY15" fmla="*/ 7772195 h 8069497"/>
              <a:gd name="connsiteX16" fmla="*/ 790320 w 7081059"/>
              <a:gd name="connsiteY16" fmla="*/ 8069041 h 806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81059" h="8069497">
                <a:moveTo>
                  <a:pt x="790320" y="8069041"/>
                </a:moveTo>
                <a:cubicBezTo>
                  <a:pt x="527691" y="8077406"/>
                  <a:pt x="268941" y="7970743"/>
                  <a:pt x="39806" y="7768938"/>
                </a:cubicBezTo>
                <a:lnTo>
                  <a:pt x="0" y="7056614"/>
                </a:lnTo>
                <a:cubicBezTo>
                  <a:pt x="503616" y="6980538"/>
                  <a:pt x="1090629" y="6829763"/>
                  <a:pt x="1345029" y="6305013"/>
                </a:cubicBezTo>
                <a:cubicBezTo>
                  <a:pt x="1503525" y="5978130"/>
                  <a:pt x="1483323" y="5589707"/>
                  <a:pt x="1612303" y="5248646"/>
                </a:cubicBezTo>
                <a:cubicBezTo>
                  <a:pt x="1776329" y="4814932"/>
                  <a:pt x="2152989" y="4525190"/>
                  <a:pt x="2523233" y="4313946"/>
                </a:cubicBezTo>
                <a:cubicBezTo>
                  <a:pt x="2893478" y="4102701"/>
                  <a:pt x="3233932" y="3866466"/>
                  <a:pt x="3600172" y="3611212"/>
                </a:cubicBezTo>
                <a:cubicBezTo>
                  <a:pt x="4516522" y="2972551"/>
                  <a:pt x="4947014" y="633518"/>
                  <a:pt x="4667688" y="0"/>
                </a:cubicBezTo>
                <a:lnTo>
                  <a:pt x="7081060" y="3579583"/>
                </a:lnTo>
                <a:cubicBezTo>
                  <a:pt x="6693014" y="4515875"/>
                  <a:pt x="5862237" y="5227540"/>
                  <a:pt x="4989837" y="5371046"/>
                </a:cubicBezTo>
                <a:cubicBezTo>
                  <a:pt x="4861471" y="5392170"/>
                  <a:pt x="4733311" y="5401804"/>
                  <a:pt x="4605254" y="5405874"/>
                </a:cubicBezTo>
                <a:cubicBezTo>
                  <a:pt x="4484945" y="5409697"/>
                  <a:pt x="4364706" y="5408617"/>
                  <a:pt x="4244431" y="5407530"/>
                </a:cubicBezTo>
                <a:cubicBezTo>
                  <a:pt x="4124157" y="5406443"/>
                  <a:pt x="4003883" y="5405370"/>
                  <a:pt x="3883403" y="5409196"/>
                </a:cubicBezTo>
                <a:cubicBezTo>
                  <a:pt x="3851242" y="5410221"/>
                  <a:pt x="3819048" y="5411623"/>
                  <a:pt x="3786854" y="5413410"/>
                </a:cubicBezTo>
                <a:cubicBezTo>
                  <a:pt x="3385135" y="5436038"/>
                  <a:pt x="2957942" y="5540548"/>
                  <a:pt x="2637302" y="5852953"/>
                </a:cubicBezTo>
                <a:cubicBezTo>
                  <a:pt x="2112614" y="6364146"/>
                  <a:pt x="2010538" y="7286521"/>
                  <a:pt x="1468526" y="7772195"/>
                </a:cubicBezTo>
                <a:cubicBezTo>
                  <a:pt x="1250914" y="7967178"/>
                  <a:pt x="1019129" y="8061738"/>
                  <a:pt x="790320" y="8069041"/>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11" name="任意多边形: 形状 10"/>
          <p:cNvSpPr/>
          <p:nvPr/>
        </p:nvSpPr>
        <p:spPr>
          <a:xfrm>
            <a:off x="-1549302" y="3094507"/>
            <a:ext cx="5957532" cy="7517187"/>
          </a:xfrm>
          <a:custGeom>
            <a:avLst/>
            <a:gdLst>
              <a:gd name="connsiteX0" fmla="*/ 5954483 w 5957532"/>
              <a:gd name="connsiteY0" fmla="*/ 5803929 h 7517187"/>
              <a:gd name="connsiteX1" fmla="*/ 4382414 w 5957532"/>
              <a:gd name="connsiteY1" fmla="*/ 3617083 h 7517187"/>
              <a:gd name="connsiteX2" fmla="*/ 3202409 w 5957532"/>
              <a:gd name="connsiteY2" fmla="*/ 3270660 h 7517187"/>
              <a:gd name="connsiteX3" fmla="*/ 2186126 w 5957532"/>
              <a:gd name="connsiteY3" fmla="*/ 2571513 h 7517187"/>
              <a:gd name="connsiteX4" fmla="*/ 1563610 w 5957532"/>
              <a:gd name="connsiteY4" fmla="*/ 502500 h 7517187"/>
              <a:gd name="connsiteX5" fmla="*/ 0 w 5957532"/>
              <a:gd name="connsiteY5" fmla="*/ 119145 h 7517187"/>
              <a:gd name="connsiteX6" fmla="*/ 11979 w 5957532"/>
              <a:gd name="connsiteY6" fmla="*/ 802411 h 7517187"/>
              <a:gd name="connsiteX7" fmla="*/ 1031959 w 5957532"/>
              <a:gd name="connsiteY7" fmla="*/ 1824338 h 7517187"/>
              <a:gd name="connsiteX8" fmla="*/ 1002048 w 5957532"/>
              <a:gd name="connsiteY8" fmla="*/ 2867073 h 7517187"/>
              <a:gd name="connsiteX9" fmla="*/ 1643767 w 5957532"/>
              <a:gd name="connsiteY9" fmla="*/ 3962032 h 7517187"/>
              <a:gd name="connsiteX10" fmla="*/ 2514672 w 5957532"/>
              <a:gd name="connsiteY10" fmla="*/ 4885415 h 7517187"/>
              <a:gd name="connsiteX11" fmla="*/ 2334484 w 5957532"/>
              <a:gd name="connsiteY11" fmla="*/ 6870009 h 7517187"/>
              <a:gd name="connsiteX12" fmla="*/ 4387900 w 5957532"/>
              <a:gd name="connsiteY12" fmla="*/ 7504157 h 7517187"/>
              <a:gd name="connsiteX13" fmla="*/ 5954483 w 5957532"/>
              <a:gd name="connsiteY13" fmla="*/ 5803929 h 75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57532" h="7517187">
                <a:moveTo>
                  <a:pt x="5954483" y="5803929"/>
                </a:moveTo>
                <a:cubicBezTo>
                  <a:pt x="6013488" y="5089998"/>
                  <a:pt x="5206711" y="3972352"/>
                  <a:pt x="4382414" y="3617083"/>
                </a:cubicBezTo>
                <a:cubicBezTo>
                  <a:pt x="4002871" y="3453506"/>
                  <a:pt x="3594096" y="3394192"/>
                  <a:pt x="3202409" y="3270660"/>
                </a:cubicBezTo>
                <a:cubicBezTo>
                  <a:pt x="2810722" y="3147129"/>
                  <a:pt x="2416646" y="2941610"/>
                  <a:pt x="2186126" y="2571513"/>
                </a:cubicBezTo>
                <a:cubicBezTo>
                  <a:pt x="1808921" y="1965917"/>
                  <a:pt x="1965103" y="1088981"/>
                  <a:pt x="1563610" y="502500"/>
                </a:cubicBezTo>
                <a:cubicBezTo>
                  <a:pt x="1217383" y="-3255"/>
                  <a:pt x="530122" y="-119662"/>
                  <a:pt x="0" y="119145"/>
                </a:cubicBezTo>
                <a:lnTo>
                  <a:pt x="11979" y="802411"/>
                </a:lnTo>
                <a:cubicBezTo>
                  <a:pt x="489703" y="1001268"/>
                  <a:pt x="926280" y="1275276"/>
                  <a:pt x="1031959" y="1824338"/>
                </a:cubicBezTo>
                <a:cubicBezTo>
                  <a:pt x="1097788" y="2166383"/>
                  <a:pt x="969418" y="2519508"/>
                  <a:pt x="1002048" y="2867073"/>
                </a:cubicBezTo>
                <a:cubicBezTo>
                  <a:pt x="1043551" y="3309094"/>
                  <a:pt x="1335905" y="3672592"/>
                  <a:pt x="1643767" y="3962032"/>
                </a:cubicBezTo>
                <a:cubicBezTo>
                  <a:pt x="1951629" y="4251472"/>
                  <a:pt x="2296910" y="4509986"/>
                  <a:pt x="2514672" y="4885415"/>
                </a:cubicBezTo>
                <a:cubicBezTo>
                  <a:pt x="2866509" y="5491998"/>
                  <a:pt x="2787974" y="6356992"/>
                  <a:pt x="2334484" y="6870009"/>
                </a:cubicBezTo>
                <a:cubicBezTo>
                  <a:pt x="2334484" y="6870009"/>
                  <a:pt x="3398088" y="7624638"/>
                  <a:pt x="4387900" y="7504157"/>
                </a:cubicBezTo>
                <a:cubicBezTo>
                  <a:pt x="5263214" y="7397598"/>
                  <a:pt x="5862528" y="6916226"/>
                  <a:pt x="5954483" y="5803929"/>
                </a:cubicBezTo>
                <a:close/>
              </a:path>
            </a:pathLst>
          </a:custGeom>
          <a:solidFill>
            <a:srgbClr val="E15834"/>
          </a:solidFill>
          <a:ln w="3429" cap="flat">
            <a:noFill/>
            <a:prstDash val="solid"/>
            <a:miter/>
          </a:ln>
        </p:spPr>
        <p:txBody>
          <a:bodyPr rtlCol="0" anchor="ctr"/>
          <a:lstStyle/>
          <a:p>
            <a:endParaRPr lang="zh-CN" altLang="en-US"/>
          </a:p>
        </p:txBody>
      </p:sp>
      <p:sp>
        <p:nvSpPr>
          <p:cNvPr id="12" name="任意多边形: 形状 11"/>
          <p:cNvSpPr/>
          <p:nvPr/>
        </p:nvSpPr>
        <p:spPr>
          <a:xfrm>
            <a:off x="7298423" y="3110363"/>
            <a:ext cx="9506068" cy="5974784"/>
          </a:xfrm>
          <a:custGeom>
            <a:avLst/>
            <a:gdLst>
              <a:gd name="connsiteX0" fmla="*/ 7811282 w 9506068"/>
              <a:gd name="connsiteY0" fmla="*/ 1966 h 5974784"/>
              <a:gd name="connsiteX1" fmla="*/ 4963784 w 9506068"/>
              <a:gd name="connsiteY1" fmla="*/ 1417664 h 5974784"/>
              <a:gd name="connsiteX2" fmla="*/ 4335533 w 9506068"/>
              <a:gd name="connsiteY2" fmla="*/ 2726762 h 5974784"/>
              <a:gd name="connsiteX3" fmla="*/ 3327396 w 9506068"/>
              <a:gd name="connsiteY3" fmla="*/ 3777962 h 5974784"/>
              <a:gd name="connsiteX4" fmla="*/ 797933 w 9506068"/>
              <a:gd name="connsiteY4" fmla="*/ 4109608 h 5974784"/>
              <a:gd name="connsiteX5" fmla="*/ 53624 w 9506068"/>
              <a:gd name="connsiteY5" fmla="*/ 5858693 h 5974784"/>
              <a:gd name="connsiteX6" fmla="*/ 852104 w 9506068"/>
              <a:gd name="connsiteY6" fmla="*/ 5974785 h 5974784"/>
              <a:gd name="connsiteX7" fmla="*/ 2237075 w 9506068"/>
              <a:gd name="connsiteY7" fmla="*/ 4980705 h 5974784"/>
              <a:gd name="connsiteX8" fmla="*/ 3446470 w 9506068"/>
              <a:gd name="connsiteY8" fmla="*/ 5214019 h 5974784"/>
              <a:gd name="connsiteX9" fmla="*/ 4844539 w 9506068"/>
              <a:gd name="connsiteY9" fmla="*/ 4674636 h 5974784"/>
              <a:gd name="connsiteX10" fmla="*/ 6086265 w 9506068"/>
              <a:gd name="connsiteY10" fmla="*/ 3835527 h 5974784"/>
              <a:gd name="connsiteX11" fmla="*/ 8364619 w 9506068"/>
              <a:gd name="connsiteY11" fmla="*/ 4423185 h 5974784"/>
              <a:gd name="connsiteX12" fmla="*/ 9494402 w 9506068"/>
              <a:gd name="connsiteY12" fmla="*/ 2151070 h 5974784"/>
              <a:gd name="connsiteX13" fmla="*/ 7811282 w 9506068"/>
              <a:gd name="connsiteY13" fmla="*/ 1966 h 59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6068" h="5974784">
                <a:moveTo>
                  <a:pt x="7811282" y="1966"/>
                </a:moveTo>
                <a:cubicBezTo>
                  <a:pt x="6665831" y="-37661"/>
                  <a:pt x="5534676" y="524727"/>
                  <a:pt x="4963784" y="1417664"/>
                </a:cubicBezTo>
                <a:cubicBezTo>
                  <a:pt x="4700916" y="1828785"/>
                  <a:pt x="4554036" y="2293870"/>
                  <a:pt x="4335533" y="2726762"/>
                </a:cubicBezTo>
                <a:cubicBezTo>
                  <a:pt x="4117030" y="3159653"/>
                  <a:pt x="3802527" y="3579790"/>
                  <a:pt x="3327396" y="3777962"/>
                </a:cubicBezTo>
                <a:cubicBezTo>
                  <a:pt x="2549898" y="4102270"/>
                  <a:pt x="1557773" y="3753379"/>
                  <a:pt x="797933" y="4109608"/>
                </a:cubicBezTo>
                <a:cubicBezTo>
                  <a:pt x="142664" y="4416808"/>
                  <a:pt x="-123770" y="5195505"/>
                  <a:pt x="53624" y="5858693"/>
                </a:cubicBezTo>
                <a:lnTo>
                  <a:pt x="852104" y="5974785"/>
                </a:lnTo>
                <a:cubicBezTo>
                  <a:pt x="1174733" y="5455939"/>
                  <a:pt x="1577144" y="4999356"/>
                  <a:pt x="2237075" y="4980705"/>
                </a:cubicBezTo>
                <a:cubicBezTo>
                  <a:pt x="2648162" y="4969082"/>
                  <a:pt x="3035247" y="5185905"/>
                  <a:pt x="3446470" y="5214019"/>
                </a:cubicBezTo>
                <a:cubicBezTo>
                  <a:pt x="3969430" y="5249779"/>
                  <a:pt x="4448641" y="4978270"/>
                  <a:pt x="4844539" y="4674636"/>
                </a:cubicBezTo>
                <a:cubicBezTo>
                  <a:pt x="5240436" y="4371002"/>
                  <a:pt x="5607361" y="4017825"/>
                  <a:pt x="6086265" y="3835527"/>
                </a:cubicBezTo>
                <a:cubicBezTo>
                  <a:pt x="6860092" y="3540979"/>
                  <a:pt x="7853111" y="3797127"/>
                  <a:pt x="8364619" y="4423185"/>
                </a:cubicBezTo>
                <a:cubicBezTo>
                  <a:pt x="8364619" y="4423185"/>
                  <a:pt x="9640595" y="3319287"/>
                  <a:pt x="9494402" y="2151070"/>
                </a:cubicBezTo>
                <a:cubicBezTo>
                  <a:pt x="9364938" y="1116842"/>
                  <a:pt x="7811282" y="1966"/>
                  <a:pt x="7811282" y="1966"/>
                </a:cubicBezTo>
                <a:close/>
              </a:path>
            </a:pathLst>
          </a:custGeom>
          <a:solidFill>
            <a:srgbClr val="E15834"/>
          </a:solidFill>
          <a:ln w="3429" cap="flat">
            <a:noFill/>
            <a:prstDash val="solid"/>
            <a:miter/>
          </a:ln>
        </p:spPr>
        <p:txBody>
          <a:bodyPr rtlCol="0" anchor="ctr"/>
          <a:lstStyle/>
          <a:p>
            <a:endParaRPr lang="zh-CN" altLang="en-US" dirty="0"/>
          </a:p>
        </p:txBody>
      </p:sp>
      <p:sp>
        <p:nvSpPr>
          <p:cNvPr id="13" name="任意多边形: 形状 12"/>
          <p:cNvSpPr/>
          <p:nvPr/>
        </p:nvSpPr>
        <p:spPr>
          <a:xfrm>
            <a:off x="123906" y="-266770"/>
            <a:ext cx="1502494" cy="2107653"/>
          </a:xfrm>
          <a:custGeom>
            <a:avLst/>
            <a:gdLst>
              <a:gd name="connsiteX0" fmla="*/ 1499419 w 1502494"/>
              <a:gd name="connsiteY0" fmla="*/ 752685 h 2107653"/>
              <a:gd name="connsiteX1" fmla="*/ 1494218 w 1502494"/>
              <a:gd name="connsiteY1" fmla="*/ 754779 h 2107653"/>
              <a:gd name="connsiteX2" fmla="*/ 1494317 w 1502494"/>
              <a:gd name="connsiteY2" fmla="*/ 754351 h 2107653"/>
              <a:gd name="connsiteX3" fmla="*/ 1493347 w 1502494"/>
              <a:gd name="connsiteY3" fmla="*/ 754419 h 2107653"/>
              <a:gd name="connsiteX4" fmla="*/ 1491290 w 1502494"/>
              <a:gd name="connsiteY4" fmla="*/ 754221 h 2107653"/>
              <a:gd name="connsiteX5" fmla="*/ 1489232 w 1502494"/>
              <a:gd name="connsiteY5" fmla="*/ 754018 h 2107653"/>
              <a:gd name="connsiteX6" fmla="*/ 1484775 w 1502494"/>
              <a:gd name="connsiteY6" fmla="*/ 755551 h 2107653"/>
              <a:gd name="connsiteX7" fmla="*/ 1485482 w 1502494"/>
              <a:gd name="connsiteY7" fmla="*/ 757629 h 2107653"/>
              <a:gd name="connsiteX8" fmla="*/ 1479955 w 1502494"/>
              <a:gd name="connsiteY8" fmla="*/ 759871 h 2107653"/>
              <a:gd name="connsiteX9" fmla="*/ 1483990 w 1502494"/>
              <a:gd name="connsiteY9" fmla="*/ 764592 h 2107653"/>
              <a:gd name="connsiteX10" fmla="*/ 1487930 w 1502494"/>
              <a:gd name="connsiteY10" fmla="*/ 765483 h 2107653"/>
              <a:gd name="connsiteX11" fmla="*/ 1492661 w 1502494"/>
              <a:gd name="connsiteY11" fmla="*/ 764489 h 2107653"/>
              <a:gd name="connsiteX12" fmla="*/ 1490289 w 1502494"/>
              <a:gd name="connsiteY12" fmla="*/ 759230 h 2107653"/>
              <a:gd name="connsiteX13" fmla="*/ 1490758 w 1502494"/>
              <a:gd name="connsiteY13" fmla="*/ 758928 h 2107653"/>
              <a:gd name="connsiteX14" fmla="*/ 1492661 w 1502494"/>
              <a:gd name="connsiteY14" fmla="*/ 764489 h 2107653"/>
              <a:gd name="connsiteX15" fmla="*/ 1499409 w 1502494"/>
              <a:gd name="connsiteY15" fmla="*/ 752685 h 2107653"/>
              <a:gd name="connsiteX16" fmla="*/ 881978 w 1502494"/>
              <a:gd name="connsiteY16" fmla="*/ 589330 h 2107653"/>
              <a:gd name="connsiteX17" fmla="*/ 877706 w 1502494"/>
              <a:gd name="connsiteY17" fmla="*/ 590201 h 2107653"/>
              <a:gd name="connsiteX18" fmla="*/ 877706 w 1502494"/>
              <a:gd name="connsiteY18" fmla="*/ 590201 h 2107653"/>
              <a:gd name="connsiteX19" fmla="*/ 873012 w 1502494"/>
              <a:gd name="connsiteY19" fmla="*/ 593856 h 2107653"/>
              <a:gd name="connsiteX20" fmla="*/ 871641 w 1502494"/>
              <a:gd name="connsiteY20" fmla="*/ 602561 h 2107653"/>
              <a:gd name="connsiteX21" fmla="*/ 877778 w 1502494"/>
              <a:gd name="connsiteY21" fmla="*/ 600082 h 2107653"/>
              <a:gd name="connsiteX22" fmla="*/ 877702 w 1502494"/>
              <a:gd name="connsiteY22" fmla="*/ 600720 h 2107653"/>
              <a:gd name="connsiteX23" fmla="*/ 878988 w 1502494"/>
              <a:gd name="connsiteY23" fmla="*/ 600483 h 2107653"/>
              <a:gd name="connsiteX24" fmla="*/ 880829 w 1502494"/>
              <a:gd name="connsiteY24" fmla="*/ 600861 h 2107653"/>
              <a:gd name="connsiteX25" fmla="*/ 882656 w 1502494"/>
              <a:gd name="connsiteY25" fmla="*/ 601234 h 2107653"/>
              <a:gd name="connsiteX26" fmla="*/ 885019 w 1502494"/>
              <a:gd name="connsiteY26" fmla="*/ 600442 h 2107653"/>
              <a:gd name="connsiteX27" fmla="*/ 884484 w 1502494"/>
              <a:gd name="connsiteY27" fmla="*/ 598197 h 2107653"/>
              <a:gd name="connsiteX28" fmla="*/ 890772 w 1502494"/>
              <a:gd name="connsiteY28" fmla="*/ 595649 h 2107653"/>
              <a:gd name="connsiteX29" fmla="*/ 881974 w 1502494"/>
              <a:gd name="connsiteY29" fmla="*/ 589327 h 2107653"/>
              <a:gd name="connsiteX30" fmla="*/ 1417805 w 1502494"/>
              <a:gd name="connsiteY30" fmla="*/ 1688870 h 2107653"/>
              <a:gd name="connsiteX31" fmla="*/ 1409601 w 1502494"/>
              <a:gd name="connsiteY31" fmla="*/ 1691307 h 2107653"/>
              <a:gd name="connsiteX32" fmla="*/ 1407177 w 1502494"/>
              <a:gd name="connsiteY32" fmla="*/ 1698405 h 2107653"/>
              <a:gd name="connsiteX33" fmla="*/ 1409621 w 1502494"/>
              <a:gd name="connsiteY33" fmla="*/ 1705570 h 2107653"/>
              <a:gd name="connsiteX34" fmla="*/ 1417682 w 1502494"/>
              <a:gd name="connsiteY34" fmla="*/ 1708204 h 2107653"/>
              <a:gd name="connsiteX35" fmla="*/ 1424309 w 1502494"/>
              <a:gd name="connsiteY35" fmla="*/ 1704415 h 2107653"/>
              <a:gd name="connsiteX36" fmla="*/ 1431561 w 1502494"/>
              <a:gd name="connsiteY36" fmla="*/ 1698425 h 2107653"/>
              <a:gd name="connsiteX37" fmla="*/ 1426332 w 1502494"/>
              <a:gd name="connsiteY37" fmla="*/ 1690132 h 2107653"/>
              <a:gd name="connsiteX38" fmla="*/ 1423020 w 1502494"/>
              <a:gd name="connsiteY38" fmla="*/ 1689658 h 2107653"/>
              <a:gd name="connsiteX39" fmla="*/ 1417805 w 1502494"/>
              <a:gd name="connsiteY39" fmla="*/ 1688870 h 2107653"/>
              <a:gd name="connsiteX40" fmla="*/ 713813 w 1502494"/>
              <a:gd name="connsiteY40" fmla="*/ 2087404 h 2107653"/>
              <a:gd name="connsiteX41" fmla="*/ 702883 w 1502494"/>
              <a:gd name="connsiteY41" fmla="*/ 2102609 h 2107653"/>
              <a:gd name="connsiteX42" fmla="*/ 705848 w 1502494"/>
              <a:gd name="connsiteY42" fmla="*/ 2106607 h 2107653"/>
              <a:gd name="connsiteX43" fmla="*/ 711859 w 1502494"/>
              <a:gd name="connsiteY43" fmla="*/ 2107636 h 2107653"/>
              <a:gd name="connsiteX44" fmla="*/ 721383 w 1502494"/>
              <a:gd name="connsiteY44" fmla="*/ 2104601 h 2107653"/>
              <a:gd name="connsiteX45" fmla="*/ 724020 w 1502494"/>
              <a:gd name="connsiteY45" fmla="*/ 2095533 h 2107653"/>
              <a:gd name="connsiteX46" fmla="*/ 718455 w 1502494"/>
              <a:gd name="connsiteY46" fmla="*/ 2091199 h 2107653"/>
              <a:gd name="connsiteX47" fmla="*/ 720238 w 1502494"/>
              <a:gd name="connsiteY47" fmla="*/ 2091710 h 2107653"/>
              <a:gd name="connsiteX48" fmla="*/ 713813 w 1502494"/>
              <a:gd name="connsiteY48" fmla="*/ 2087390 h 2107653"/>
              <a:gd name="connsiteX49" fmla="*/ 674216 w 1502494"/>
              <a:gd name="connsiteY49" fmla="*/ 1699526 h 2107653"/>
              <a:gd name="connsiteX50" fmla="*/ 672300 w 1502494"/>
              <a:gd name="connsiteY50" fmla="*/ 1699660 h 2107653"/>
              <a:gd name="connsiteX51" fmla="*/ 669406 w 1502494"/>
              <a:gd name="connsiteY51" fmla="*/ 1700942 h 2107653"/>
              <a:gd name="connsiteX52" fmla="*/ 665292 w 1502494"/>
              <a:gd name="connsiteY52" fmla="*/ 1704298 h 2107653"/>
              <a:gd name="connsiteX53" fmla="*/ 663276 w 1502494"/>
              <a:gd name="connsiteY53" fmla="*/ 1706993 h 2107653"/>
              <a:gd name="connsiteX54" fmla="*/ 662858 w 1502494"/>
              <a:gd name="connsiteY54" fmla="*/ 1720526 h 2107653"/>
              <a:gd name="connsiteX55" fmla="*/ 677196 w 1502494"/>
              <a:gd name="connsiteY55" fmla="*/ 1733020 h 2107653"/>
              <a:gd name="connsiteX56" fmla="*/ 683251 w 1502494"/>
              <a:gd name="connsiteY56" fmla="*/ 1730366 h 2107653"/>
              <a:gd name="connsiteX57" fmla="*/ 688867 w 1502494"/>
              <a:gd name="connsiteY57" fmla="*/ 1722072 h 2107653"/>
              <a:gd name="connsiteX58" fmla="*/ 689378 w 1502494"/>
              <a:gd name="connsiteY58" fmla="*/ 1714903 h 2107653"/>
              <a:gd name="connsiteX59" fmla="*/ 688490 w 1502494"/>
              <a:gd name="connsiteY59" fmla="*/ 1712297 h 2107653"/>
              <a:gd name="connsiteX60" fmla="*/ 674223 w 1502494"/>
              <a:gd name="connsiteY60" fmla="*/ 1699526 h 2107653"/>
              <a:gd name="connsiteX61" fmla="*/ 949236 w 1502494"/>
              <a:gd name="connsiteY61" fmla="*/ 1792272 h 2107653"/>
              <a:gd name="connsiteX62" fmla="*/ 947319 w 1502494"/>
              <a:gd name="connsiteY62" fmla="*/ 1792533 h 2107653"/>
              <a:gd name="connsiteX63" fmla="*/ 945547 w 1502494"/>
              <a:gd name="connsiteY63" fmla="*/ 1796037 h 2107653"/>
              <a:gd name="connsiteX64" fmla="*/ 946349 w 1502494"/>
              <a:gd name="connsiteY64" fmla="*/ 1795694 h 2107653"/>
              <a:gd name="connsiteX65" fmla="*/ 942399 w 1502494"/>
              <a:gd name="connsiteY65" fmla="*/ 1803922 h 2107653"/>
              <a:gd name="connsiteX66" fmla="*/ 948663 w 1502494"/>
              <a:gd name="connsiteY66" fmla="*/ 1810704 h 2107653"/>
              <a:gd name="connsiteX67" fmla="*/ 950751 w 1502494"/>
              <a:gd name="connsiteY67" fmla="*/ 1811047 h 2107653"/>
              <a:gd name="connsiteX68" fmla="*/ 955946 w 1502494"/>
              <a:gd name="connsiteY68" fmla="*/ 1809195 h 2107653"/>
              <a:gd name="connsiteX69" fmla="*/ 957814 w 1502494"/>
              <a:gd name="connsiteY69" fmla="*/ 1801653 h 2107653"/>
              <a:gd name="connsiteX70" fmla="*/ 957163 w 1502494"/>
              <a:gd name="connsiteY70" fmla="*/ 1800034 h 2107653"/>
              <a:gd name="connsiteX71" fmla="*/ 949236 w 1502494"/>
              <a:gd name="connsiteY71" fmla="*/ 1792265 h 2107653"/>
              <a:gd name="connsiteX72" fmla="*/ 1213651 w 1502494"/>
              <a:gd name="connsiteY72" fmla="*/ 1987694 h 2107653"/>
              <a:gd name="connsiteX73" fmla="*/ 1209454 w 1502494"/>
              <a:gd name="connsiteY73" fmla="*/ 1987718 h 2107653"/>
              <a:gd name="connsiteX74" fmla="*/ 1203506 w 1502494"/>
              <a:gd name="connsiteY74" fmla="*/ 1995799 h 2107653"/>
              <a:gd name="connsiteX75" fmla="*/ 1207963 w 1502494"/>
              <a:gd name="connsiteY75" fmla="*/ 2002553 h 2107653"/>
              <a:gd name="connsiteX76" fmla="*/ 1212855 w 1502494"/>
              <a:gd name="connsiteY76" fmla="*/ 2008334 h 2107653"/>
              <a:gd name="connsiteX77" fmla="*/ 1220865 w 1502494"/>
              <a:gd name="connsiteY77" fmla="*/ 2002128 h 2107653"/>
              <a:gd name="connsiteX78" fmla="*/ 1221036 w 1502494"/>
              <a:gd name="connsiteY78" fmla="*/ 1992165 h 2107653"/>
              <a:gd name="connsiteX79" fmla="*/ 1220426 w 1502494"/>
              <a:gd name="connsiteY79" fmla="*/ 1990625 h 2107653"/>
              <a:gd name="connsiteX80" fmla="*/ 1213658 w 1502494"/>
              <a:gd name="connsiteY80" fmla="*/ 1987694 h 2107653"/>
              <a:gd name="connsiteX81" fmla="*/ 303029 w 1502494"/>
              <a:gd name="connsiteY81" fmla="*/ 1879474 h 2107653"/>
              <a:gd name="connsiteX82" fmla="*/ 300893 w 1502494"/>
              <a:gd name="connsiteY82" fmla="*/ 1879636 h 2107653"/>
              <a:gd name="connsiteX83" fmla="*/ 296347 w 1502494"/>
              <a:gd name="connsiteY83" fmla="*/ 1885464 h 2107653"/>
              <a:gd name="connsiteX84" fmla="*/ 295867 w 1502494"/>
              <a:gd name="connsiteY84" fmla="*/ 1890021 h 2107653"/>
              <a:gd name="connsiteX85" fmla="*/ 295181 w 1502494"/>
              <a:gd name="connsiteY85" fmla="*/ 1896607 h 2107653"/>
              <a:gd name="connsiteX86" fmla="*/ 301606 w 1502494"/>
              <a:gd name="connsiteY86" fmla="*/ 1902230 h 2107653"/>
              <a:gd name="connsiteX87" fmla="*/ 311014 w 1502494"/>
              <a:gd name="connsiteY87" fmla="*/ 1894509 h 2107653"/>
              <a:gd name="connsiteX88" fmla="*/ 311871 w 1502494"/>
              <a:gd name="connsiteY88" fmla="*/ 1885505 h 2107653"/>
              <a:gd name="connsiteX89" fmla="*/ 303029 w 1502494"/>
              <a:gd name="connsiteY89" fmla="*/ 1879485 h 2107653"/>
              <a:gd name="connsiteX90" fmla="*/ 531715 w 1502494"/>
              <a:gd name="connsiteY90" fmla="*/ 1909951 h 2107653"/>
              <a:gd name="connsiteX91" fmla="*/ 523596 w 1502494"/>
              <a:gd name="connsiteY91" fmla="*/ 1915533 h 2107653"/>
              <a:gd name="connsiteX92" fmla="*/ 522859 w 1502494"/>
              <a:gd name="connsiteY92" fmla="*/ 1925109 h 2107653"/>
              <a:gd name="connsiteX93" fmla="*/ 534458 w 1502494"/>
              <a:gd name="connsiteY93" fmla="*/ 1931801 h 2107653"/>
              <a:gd name="connsiteX94" fmla="*/ 535051 w 1502494"/>
              <a:gd name="connsiteY94" fmla="*/ 1931623 h 2107653"/>
              <a:gd name="connsiteX95" fmla="*/ 538743 w 1502494"/>
              <a:gd name="connsiteY95" fmla="*/ 1925356 h 2107653"/>
              <a:gd name="connsiteX96" fmla="*/ 538874 w 1502494"/>
              <a:gd name="connsiteY96" fmla="*/ 1923641 h 2107653"/>
              <a:gd name="connsiteX97" fmla="*/ 538322 w 1502494"/>
              <a:gd name="connsiteY97" fmla="*/ 1915728 h 2107653"/>
              <a:gd name="connsiteX98" fmla="*/ 536919 w 1502494"/>
              <a:gd name="connsiteY98" fmla="*/ 1912608 h 2107653"/>
              <a:gd name="connsiteX99" fmla="*/ 531715 w 1502494"/>
              <a:gd name="connsiteY99" fmla="*/ 1909978 h 2107653"/>
              <a:gd name="connsiteX100" fmla="*/ 1161307 w 1502494"/>
              <a:gd name="connsiteY100" fmla="*/ 517663 h 2107653"/>
              <a:gd name="connsiteX101" fmla="*/ 1156071 w 1502494"/>
              <a:gd name="connsiteY101" fmla="*/ 524592 h 2107653"/>
              <a:gd name="connsiteX102" fmla="*/ 1155173 w 1502494"/>
              <a:gd name="connsiteY102" fmla="*/ 526262 h 2107653"/>
              <a:gd name="connsiteX103" fmla="*/ 1152790 w 1502494"/>
              <a:gd name="connsiteY103" fmla="*/ 536822 h 2107653"/>
              <a:gd name="connsiteX104" fmla="*/ 1160021 w 1502494"/>
              <a:gd name="connsiteY104" fmla="*/ 540905 h 2107653"/>
              <a:gd name="connsiteX105" fmla="*/ 1168713 w 1502494"/>
              <a:gd name="connsiteY105" fmla="*/ 522922 h 2107653"/>
              <a:gd name="connsiteX106" fmla="*/ 1161307 w 1502494"/>
              <a:gd name="connsiteY106" fmla="*/ 517659 h 2107653"/>
              <a:gd name="connsiteX107" fmla="*/ 667593 w 1502494"/>
              <a:gd name="connsiteY107" fmla="*/ 729545 h 2107653"/>
              <a:gd name="connsiteX108" fmla="*/ 655894 w 1502494"/>
              <a:gd name="connsiteY108" fmla="*/ 733961 h 2107653"/>
              <a:gd name="connsiteX109" fmla="*/ 648804 w 1502494"/>
              <a:gd name="connsiteY109" fmla="*/ 754217 h 2107653"/>
              <a:gd name="connsiteX110" fmla="*/ 652486 w 1502494"/>
              <a:gd name="connsiteY110" fmla="*/ 762103 h 2107653"/>
              <a:gd name="connsiteX111" fmla="*/ 657228 w 1502494"/>
              <a:gd name="connsiteY111" fmla="*/ 767064 h 2107653"/>
              <a:gd name="connsiteX112" fmla="*/ 661637 w 1502494"/>
              <a:gd name="connsiteY112" fmla="*/ 769971 h 2107653"/>
              <a:gd name="connsiteX113" fmla="*/ 663622 w 1502494"/>
              <a:gd name="connsiteY113" fmla="*/ 771086 h 2107653"/>
              <a:gd name="connsiteX114" fmla="*/ 679298 w 1502494"/>
              <a:gd name="connsiteY114" fmla="*/ 776229 h 2107653"/>
              <a:gd name="connsiteX115" fmla="*/ 687444 w 1502494"/>
              <a:gd name="connsiteY115" fmla="*/ 774538 h 2107653"/>
              <a:gd name="connsiteX116" fmla="*/ 700716 w 1502494"/>
              <a:gd name="connsiteY116" fmla="*/ 758949 h 2107653"/>
              <a:gd name="connsiteX117" fmla="*/ 697802 w 1502494"/>
              <a:gd name="connsiteY117" fmla="*/ 744891 h 2107653"/>
              <a:gd name="connsiteX118" fmla="*/ 692720 w 1502494"/>
              <a:gd name="connsiteY118" fmla="*/ 739330 h 2107653"/>
              <a:gd name="connsiteX119" fmla="*/ 693591 w 1502494"/>
              <a:gd name="connsiteY119" fmla="*/ 737835 h 2107653"/>
              <a:gd name="connsiteX120" fmla="*/ 678320 w 1502494"/>
              <a:gd name="connsiteY120" fmla="*/ 730142 h 2107653"/>
              <a:gd name="connsiteX121" fmla="*/ 675711 w 1502494"/>
              <a:gd name="connsiteY121" fmla="*/ 730330 h 2107653"/>
              <a:gd name="connsiteX122" fmla="*/ 675057 w 1502494"/>
              <a:gd name="connsiteY122" fmla="*/ 730841 h 2107653"/>
              <a:gd name="connsiteX123" fmla="*/ 667593 w 1502494"/>
              <a:gd name="connsiteY123" fmla="*/ 729549 h 2107653"/>
              <a:gd name="connsiteX124" fmla="*/ 1150335 w 1502494"/>
              <a:gd name="connsiteY124" fmla="*/ 857201 h 2107653"/>
              <a:gd name="connsiteX125" fmla="*/ 1146081 w 1502494"/>
              <a:gd name="connsiteY125" fmla="*/ 857253 h 2107653"/>
              <a:gd name="connsiteX126" fmla="*/ 1141719 w 1502494"/>
              <a:gd name="connsiteY126" fmla="*/ 859025 h 2107653"/>
              <a:gd name="connsiteX127" fmla="*/ 1139412 w 1502494"/>
              <a:gd name="connsiteY127" fmla="*/ 860671 h 2107653"/>
              <a:gd name="connsiteX128" fmla="*/ 1136179 w 1502494"/>
              <a:gd name="connsiteY128" fmla="*/ 864391 h 2107653"/>
              <a:gd name="connsiteX129" fmla="*/ 1134739 w 1502494"/>
              <a:gd name="connsiteY129" fmla="*/ 867065 h 2107653"/>
              <a:gd name="connsiteX130" fmla="*/ 1134677 w 1502494"/>
              <a:gd name="connsiteY130" fmla="*/ 879511 h 2107653"/>
              <a:gd name="connsiteX131" fmla="*/ 1149166 w 1502494"/>
              <a:gd name="connsiteY131" fmla="*/ 889649 h 2107653"/>
              <a:gd name="connsiteX132" fmla="*/ 1151388 w 1502494"/>
              <a:gd name="connsiteY132" fmla="*/ 889536 h 2107653"/>
              <a:gd name="connsiteX133" fmla="*/ 1155962 w 1502494"/>
              <a:gd name="connsiteY133" fmla="*/ 886587 h 2107653"/>
              <a:gd name="connsiteX134" fmla="*/ 1161516 w 1502494"/>
              <a:gd name="connsiteY134" fmla="*/ 877114 h 2107653"/>
              <a:gd name="connsiteX135" fmla="*/ 1161327 w 1502494"/>
              <a:gd name="connsiteY135" fmla="*/ 865632 h 2107653"/>
              <a:gd name="connsiteX136" fmla="*/ 1160244 w 1502494"/>
              <a:gd name="connsiteY136" fmla="*/ 863150 h 2107653"/>
              <a:gd name="connsiteX137" fmla="*/ 1156737 w 1502494"/>
              <a:gd name="connsiteY137" fmla="*/ 859687 h 2107653"/>
              <a:gd name="connsiteX138" fmla="*/ 1150335 w 1502494"/>
              <a:gd name="connsiteY138" fmla="*/ 857201 h 2107653"/>
              <a:gd name="connsiteX139" fmla="*/ 218165 w 1502494"/>
              <a:gd name="connsiteY139" fmla="*/ 845544 h 2107653"/>
              <a:gd name="connsiteX140" fmla="*/ 209038 w 1502494"/>
              <a:gd name="connsiteY140" fmla="*/ 848239 h 2107653"/>
              <a:gd name="connsiteX141" fmla="*/ 206175 w 1502494"/>
              <a:gd name="connsiteY141" fmla="*/ 852069 h 2107653"/>
              <a:gd name="connsiteX142" fmla="*/ 203947 w 1502494"/>
              <a:gd name="connsiteY142" fmla="*/ 859553 h 2107653"/>
              <a:gd name="connsiteX143" fmla="*/ 204190 w 1502494"/>
              <a:gd name="connsiteY143" fmla="*/ 864473 h 2107653"/>
              <a:gd name="connsiteX144" fmla="*/ 220990 w 1502494"/>
              <a:gd name="connsiteY144" fmla="*/ 879422 h 2107653"/>
              <a:gd name="connsiteX145" fmla="*/ 224618 w 1502494"/>
              <a:gd name="connsiteY145" fmla="*/ 878606 h 2107653"/>
              <a:gd name="connsiteX146" fmla="*/ 229898 w 1502494"/>
              <a:gd name="connsiteY146" fmla="*/ 875489 h 2107653"/>
              <a:gd name="connsiteX147" fmla="*/ 232520 w 1502494"/>
              <a:gd name="connsiteY147" fmla="*/ 872493 h 2107653"/>
              <a:gd name="connsiteX148" fmla="*/ 233282 w 1502494"/>
              <a:gd name="connsiteY148" fmla="*/ 857095 h 2107653"/>
              <a:gd name="connsiteX149" fmla="*/ 223853 w 1502494"/>
              <a:gd name="connsiteY149" fmla="*/ 846662 h 2107653"/>
              <a:gd name="connsiteX150" fmla="*/ 218148 w 1502494"/>
              <a:gd name="connsiteY150" fmla="*/ 845544 h 2107653"/>
              <a:gd name="connsiteX151" fmla="*/ 313558 w 1502494"/>
              <a:gd name="connsiteY151" fmla="*/ 1128744 h 2107653"/>
              <a:gd name="connsiteX152" fmla="*/ 311456 w 1502494"/>
              <a:gd name="connsiteY152" fmla="*/ 1128912 h 2107653"/>
              <a:gd name="connsiteX153" fmla="*/ 307222 w 1502494"/>
              <a:gd name="connsiteY153" fmla="*/ 1131802 h 2107653"/>
              <a:gd name="connsiteX154" fmla="*/ 302158 w 1502494"/>
              <a:gd name="connsiteY154" fmla="*/ 1140209 h 2107653"/>
              <a:gd name="connsiteX155" fmla="*/ 301130 w 1502494"/>
              <a:gd name="connsiteY155" fmla="*/ 1148609 h 2107653"/>
              <a:gd name="connsiteX156" fmla="*/ 303756 w 1502494"/>
              <a:gd name="connsiteY156" fmla="*/ 1153296 h 2107653"/>
              <a:gd name="connsiteX157" fmla="*/ 311384 w 1502494"/>
              <a:gd name="connsiteY157" fmla="*/ 1158878 h 2107653"/>
              <a:gd name="connsiteX158" fmla="*/ 317525 w 1502494"/>
              <a:gd name="connsiteY158" fmla="*/ 1160201 h 2107653"/>
              <a:gd name="connsiteX159" fmla="*/ 318835 w 1502494"/>
              <a:gd name="connsiteY159" fmla="*/ 1160136 h 2107653"/>
              <a:gd name="connsiteX160" fmla="*/ 323292 w 1502494"/>
              <a:gd name="connsiteY160" fmla="*/ 1157270 h 2107653"/>
              <a:gd name="connsiteX161" fmla="*/ 328757 w 1502494"/>
              <a:gd name="connsiteY161" fmla="*/ 1148225 h 2107653"/>
              <a:gd name="connsiteX162" fmla="*/ 329635 w 1502494"/>
              <a:gd name="connsiteY162" fmla="*/ 1140483 h 2107653"/>
              <a:gd name="connsiteX163" fmla="*/ 327050 w 1502494"/>
              <a:gd name="connsiteY163" fmla="*/ 1135684 h 2107653"/>
              <a:gd name="connsiteX164" fmla="*/ 319164 w 1502494"/>
              <a:gd name="connsiteY164" fmla="*/ 1129927 h 2107653"/>
              <a:gd name="connsiteX165" fmla="*/ 313565 w 1502494"/>
              <a:gd name="connsiteY165" fmla="*/ 1128754 h 2107653"/>
              <a:gd name="connsiteX166" fmla="*/ 1069449 w 1502494"/>
              <a:gd name="connsiteY166" fmla="*/ 712437 h 2107653"/>
              <a:gd name="connsiteX167" fmla="*/ 1065122 w 1502494"/>
              <a:gd name="connsiteY167" fmla="*/ 714209 h 2107653"/>
              <a:gd name="connsiteX168" fmla="*/ 1061806 w 1502494"/>
              <a:gd name="connsiteY168" fmla="*/ 717333 h 2107653"/>
              <a:gd name="connsiteX169" fmla="*/ 1058011 w 1502494"/>
              <a:gd name="connsiteY169" fmla="*/ 725218 h 2107653"/>
              <a:gd name="connsiteX170" fmla="*/ 1057137 w 1502494"/>
              <a:gd name="connsiteY170" fmla="*/ 733070 h 2107653"/>
              <a:gd name="connsiteX171" fmla="*/ 1059879 w 1502494"/>
              <a:gd name="connsiteY171" fmla="*/ 737870 h 2107653"/>
              <a:gd name="connsiteX172" fmla="*/ 1068389 w 1502494"/>
              <a:gd name="connsiteY172" fmla="*/ 743736 h 2107653"/>
              <a:gd name="connsiteX173" fmla="*/ 1073481 w 1502494"/>
              <a:gd name="connsiteY173" fmla="*/ 744634 h 2107653"/>
              <a:gd name="connsiteX174" fmla="*/ 1081726 w 1502494"/>
              <a:gd name="connsiteY174" fmla="*/ 742087 h 2107653"/>
              <a:gd name="connsiteX175" fmla="*/ 1084363 w 1502494"/>
              <a:gd name="connsiteY175" fmla="*/ 738535 h 2107653"/>
              <a:gd name="connsiteX176" fmla="*/ 1086656 w 1502494"/>
              <a:gd name="connsiteY176" fmla="*/ 731520 h 2107653"/>
              <a:gd name="connsiteX177" fmla="*/ 1086656 w 1502494"/>
              <a:gd name="connsiteY177" fmla="*/ 726878 h 2107653"/>
              <a:gd name="connsiteX178" fmla="*/ 1084257 w 1502494"/>
              <a:gd name="connsiteY178" fmla="*/ 719801 h 2107653"/>
              <a:gd name="connsiteX179" fmla="*/ 1080992 w 1502494"/>
              <a:gd name="connsiteY179" fmla="*/ 716030 h 2107653"/>
              <a:gd name="connsiteX180" fmla="*/ 1074201 w 1502494"/>
              <a:gd name="connsiteY180" fmla="*/ 712632 h 2107653"/>
              <a:gd name="connsiteX181" fmla="*/ 1069459 w 1502494"/>
              <a:gd name="connsiteY181" fmla="*/ 712437 h 2107653"/>
              <a:gd name="connsiteX182" fmla="*/ 930231 w 1502494"/>
              <a:gd name="connsiteY182" fmla="*/ 319251 h 2107653"/>
              <a:gd name="connsiteX183" fmla="*/ 929854 w 1502494"/>
              <a:gd name="connsiteY183" fmla="*/ 319251 h 2107653"/>
              <a:gd name="connsiteX184" fmla="*/ 926264 w 1502494"/>
              <a:gd name="connsiteY184" fmla="*/ 329256 h 2107653"/>
              <a:gd name="connsiteX185" fmla="*/ 926631 w 1502494"/>
              <a:gd name="connsiteY185" fmla="*/ 327381 h 2107653"/>
              <a:gd name="connsiteX186" fmla="*/ 925133 w 1502494"/>
              <a:gd name="connsiteY186" fmla="*/ 328529 h 2107653"/>
              <a:gd name="connsiteX187" fmla="*/ 919280 w 1502494"/>
              <a:gd name="connsiteY187" fmla="*/ 338393 h 2107653"/>
              <a:gd name="connsiteX188" fmla="*/ 926662 w 1502494"/>
              <a:gd name="connsiteY188" fmla="*/ 343351 h 2107653"/>
              <a:gd name="connsiteX189" fmla="*/ 928253 w 1502494"/>
              <a:gd name="connsiteY189" fmla="*/ 342960 h 2107653"/>
              <a:gd name="connsiteX190" fmla="*/ 930787 w 1502494"/>
              <a:gd name="connsiteY190" fmla="*/ 343392 h 2107653"/>
              <a:gd name="connsiteX191" fmla="*/ 937027 w 1502494"/>
              <a:gd name="connsiteY191" fmla="*/ 336569 h 2107653"/>
              <a:gd name="connsiteX192" fmla="*/ 937565 w 1502494"/>
              <a:gd name="connsiteY192" fmla="*/ 333854 h 2107653"/>
              <a:gd name="connsiteX193" fmla="*/ 937956 w 1502494"/>
              <a:gd name="connsiteY193" fmla="*/ 324597 h 2107653"/>
              <a:gd name="connsiteX194" fmla="*/ 930242 w 1502494"/>
              <a:gd name="connsiteY194" fmla="*/ 319245 h 2107653"/>
              <a:gd name="connsiteX195" fmla="*/ 86813 w 1502494"/>
              <a:gd name="connsiteY195" fmla="*/ 610673 h 2107653"/>
              <a:gd name="connsiteX196" fmla="*/ 85959 w 1502494"/>
              <a:gd name="connsiteY196" fmla="*/ 610711 h 2107653"/>
              <a:gd name="connsiteX197" fmla="*/ 81704 w 1502494"/>
              <a:gd name="connsiteY197" fmla="*/ 613965 h 2107653"/>
              <a:gd name="connsiteX198" fmla="*/ 81461 w 1502494"/>
              <a:gd name="connsiteY198" fmla="*/ 625574 h 2107653"/>
              <a:gd name="connsiteX199" fmla="*/ 91147 w 1502494"/>
              <a:gd name="connsiteY199" fmla="*/ 633645 h 2107653"/>
              <a:gd name="connsiteX200" fmla="*/ 94339 w 1502494"/>
              <a:gd name="connsiteY200" fmla="*/ 633079 h 2107653"/>
              <a:gd name="connsiteX201" fmla="*/ 98333 w 1502494"/>
              <a:gd name="connsiteY201" fmla="*/ 625296 h 2107653"/>
              <a:gd name="connsiteX202" fmla="*/ 99828 w 1502494"/>
              <a:gd name="connsiteY202" fmla="*/ 618113 h 2107653"/>
              <a:gd name="connsiteX203" fmla="*/ 92594 w 1502494"/>
              <a:gd name="connsiteY203" fmla="*/ 612456 h 2107653"/>
              <a:gd name="connsiteX204" fmla="*/ 86799 w 1502494"/>
              <a:gd name="connsiteY204" fmla="*/ 610687 h 2107653"/>
              <a:gd name="connsiteX205" fmla="*/ 670493 w 1502494"/>
              <a:gd name="connsiteY205" fmla="*/ 387093 h 2107653"/>
              <a:gd name="connsiteX206" fmla="*/ 663293 w 1502494"/>
              <a:gd name="connsiteY206" fmla="*/ 389493 h 2107653"/>
              <a:gd name="connsiteX207" fmla="*/ 660848 w 1502494"/>
              <a:gd name="connsiteY207" fmla="*/ 395139 h 2107653"/>
              <a:gd name="connsiteX208" fmla="*/ 670952 w 1502494"/>
              <a:gd name="connsiteY208" fmla="*/ 405569 h 2107653"/>
              <a:gd name="connsiteX209" fmla="*/ 674289 w 1502494"/>
              <a:gd name="connsiteY209" fmla="*/ 404955 h 2107653"/>
              <a:gd name="connsiteX210" fmla="*/ 680662 w 1502494"/>
              <a:gd name="connsiteY210" fmla="*/ 391543 h 2107653"/>
              <a:gd name="connsiteX211" fmla="*/ 674950 w 1502494"/>
              <a:gd name="connsiteY211" fmla="*/ 387456 h 2107653"/>
              <a:gd name="connsiteX212" fmla="*/ 673315 w 1502494"/>
              <a:gd name="connsiteY212" fmla="*/ 387370 h 2107653"/>
              <a:gd name="connsiteX213" fmla="*/ 670479 w 1502494"/>
              <a:gd name="connsiteY213" fmla="*/ 387096 h 2107653"/>
              <a:gd name="connsiteX214" fmla="*/ 566175 w 1502494"/>
              <a:gd name="connsiteY214" fmla="*/ 617366 h 2107653"/>
              <a:gd name="connsiteX215" fmla="*/ 560865 w 1502494"/>
              <a:gd name="connsiteY215" fmla="*/ 618648 h 2107653"/>
              <a:gd name="connsiteX216" fmla="*/ 548306 w 1502494"/>
              <a:gd name="connsiteY216" fmla="*/ 636758 h 2107653"/>
              <a:gd name="connsiteX217" fmla="*/ 551244 w 1502494"/>
              <a:gd name="connsiteY217" fmla="*/ 641613 h 2107653"/>
              <a:gd name="connsiteX218" fmla="*/ 553421 w 1502494"/>
              <a:gd name="connsiteY218" fmla="*/ 643087 h 2107653"/>
              <a:gd name="connsiteX219" fmla="*/ 553301 w 1502494"/>
              <a:gd name="connsiteY219" fmla="*/ 643903 h 2107653"/>
              <a:gd name="connsiteX220" fmla="*/ 565946 w 1502494"/>
              <a:gd name="connsiteY220" fmla="*/ 653098 h 2107653"/>
              <a:gd name="connsiteX221" fmla="*/ 568846 w 1502494"/>
              <a:gd name="connsiteY221" fmla="*/ 652776 h 2107653"/>
              <a:gd name="connsiteX222" fmla="*/ 571184 w 1502494"/>
              <a:gd name="connsiteY222" fmla="*/ 651665 h 2107653"/>
              <a:gd name="connsiteX223" fmla="*/ 575278 w 1502494"/>
              <a:gd name="connsiteY223" fmla="*/ 648501 h 2107653"/>
              <a:gd name="connsiteX224" fmla="*/ 581546 w 1502494"/>
              <a:gd name="connsiteY224" fmla="*/ 629486 h 2107653"/>
              <a:gd name="connsiteX225" fmla="*/ 575830 w 1502494"/>
              <a:gd name="connsiteY225" fmla="*/ 620421 h 2107653"/>
              <a:gd name="connsiteX226" fmla="*/ 572364 w 1502494"/>
              <a:gd name="connsiteY226" fmla="*/ 618432 h 2107653"/>
              <a:gd name="connsiteX227" fmla="*/ 566175 w 1502494"/>
              <a:gd name="connsiteY227" fmla="*/ 617366 h 2107653"/>
              <a:gd name="connsiteX228" fmla="*/ 702471 w 1502494"/>
              <a:gd name="connsiteY228" fmla="*/ 535502 h 2107653"/>
              <a:gd name="connsiteX229" fmla="*/ 697798 w 1502494"/>
              <a:gd name="connsiteY229" fmla="*/ 536037 h 2107653"/>
              <a:gd name="connsiteX230" fmla="*/ 683295 w 1502494"/>
              <a:gd name="connsiteY230" fmla="*/ 558878 h 2107653"/>
              <a:gd name="connsiteX231" fmla="*/ 685805 w 1502494"/>
              <a:gd name="connsiteY231" fmla="*/ 564202 h 2107653"/>
              <a:gd name="connsiteX232" fmla="*/ 692563 w 1502494"/>
              <a:gd name="connsiteY232" fmla="*/ 569589 h 2107653"/>
              <a:gd name="connsiteX233" fmla="*/ 697925 w 1502494"/>
              <a:gd name="connsiteY233" fmla="*/ 570655 h 2107653"/>
              <a:gd name="connsiteX234" fmla="*/ 714132 w 1502494"/>
              <a:gd name="connsiteY234" fmla="*/ 558744 h 2107653"/>
              <a:gd name="connsiteX235" fmla="*/ 714663 w 1502494"/>
              <a:gd name="connsiteY235" fmla="*/ 544227 h 2107653"/>
              <a:gd name="connsiteX236" fmla="*/ 713292 w 1502494"/>
              <a:gd name="connsiteY236" fmla="*/ 541042 h 2107653"/>
              <a:gd name="connsiteX237" fmla="*/ 709613 w 1502494"/>
              <a:gd name="connsiteY237" fmla="*/ 537809 h 2107653"/>
              <a:gd name="connsiteX238" fmla="*/ 702471 w 1502494"/>
              <a:gd name="connsiteY238" fmla="*/ 535502 h 2107653"/>
              <a:gd name="connsiteX239" fmla="*/ 431110 w 1502494"/>
              <a:gd name="connsiteY239" fmla="*/ 302897 h 2107653"/>
              <a:gd name="connsiteX240" fmla="*/ 418922 w 1502494"/>
              <a:gd name="connsiteY240" fmla="*/ 308157 h 2107653"/>
              <a:gd name="connsiteX241" fmla="*/ 422508 w 1502494"/>
              <a:gd name="connsiteY241" fmla="*/ 317650 h 2107653"/>
              <a:gd name="connsiteX242" fmla="*/ 447622 w 1502494"/>
              <a:gd name="connsiteY242" fmla="*/ 322721 h 2107653"/>
              <a:gd name="connsiteX243" fmla="*/ 453725 w 1502494"/>
              <a:gd name="connsiteY243" fmla="*/ 313910 h 2107653"/>
              <a:gd name="connsiteX244" fmla="*/ 432180 w 1502494"/>
              <a:gd name="connsiteY244" fmla="*/ 302918 h 2107653"/>
              <a:gd name="connsiteX245" fmla="*/ 431110 w 1502494"/>
              <a:gd name="connsiteY245" fmla="*/ 302894 h 2107653"/>
              <a:gd name="connsiteX246" fmla="*/ 337579 w 1502494"/>
              <a:gd name="connsiteY246" fmla="*/ 554890 h 2107653"/>
              <a:gd name="connsiteX247" fmla="*/ 334836 w 1502494"/>
              <a:gd name="connsiteY247" fmla="*/ 555257 h 2107653"/>
              <a:gd name="connsiteX248" fmla="*/ 330406 w 1502494"/>
              <a:gd name="connsiteY248" fmla="*/ 563043 h 2107653"/>
              <a:gd name="connsiteX249" fmla="*/ 328891 w 1502494"/>
              <a:gd name="connsiteY249" fmla="*/ 570243 h 2107653"/>
              <a:gd name="connsiteX250" fmla="*/ 334836 w 1502494"/>
              <a:gd name="connsiteY250" fmla="*/ 575427 h 2107653"/>
              <a:gd name="connsiteX251" fmla="*/ 336437 w 1502494"/>
              <a:gd name="connsiteY251" fmla="*/ 575537 h 2107653"/>
              <a:gd name="connsiteX252" fmla="*/ 339399 w 1502494"/>
              <a:gd name="connsiteY252" fmla="*/ 575832 h 2107653"/>
              <a:gd name="connsiteX253" fmla="*/ 346421 w 1502494"/>
              <a:gd name="connsiteY253" fmla="*/ 573562 h 2107653"/>
              <a:gd name="connsiteX254" fmla="*/ 348821 w 1502494"/>
              <a:gd name="connsiteY254" fmla="*/ 567278 h 2107653"/>
              <a:gd name="connsiteX255" fmla="*/ 347878 w 1502494"/>
              <a:gd name="connsiteY255" fmla="*/ 563877 h 2107653"/>
              <a:gd name="connsiteX256" fmla="*/ 337592 w 1502494"/>
              <a:gd name="connsiteY256" fmla="*/ 554870 h 2107653"/>
              <a:gd name="connsiteX257" fmla="*/ 1041519 w 1502494"/>
              <a:gd name="connsiteY257" fmla="*/ 1256685 h 2107653"/>
              <a:gd name="connsiteX258" fmla="*/ 1036719 w 1502494"/>
              <a:gd name="connsiteY258" fmla="*/ 1257312 h 2107653"/>
              <a:gd name="connsiteX259" fmla="*/ 1028834 w 1502494"/>
              <a:gd name="connsiteY259" fmla="*/ 1263744 h 2107653"/>
              <a:gd name="connsiteX260" fmla="*/ 1027284 w 1502494"/>
              <a:gd name="connsiteY260" fmla="*/ 1266785 h 2107653"/>
              <a:gd name="connsiteX261" fmla="*/ 1026739 w 1502494"/>
              <a:gd name="connsiteY261" fmla="*/ 1266398 h 2107653"/>
              <a:gd name="connsiteX262" fmla="*/ 1020951 w 1502494"/>
              <a:gd name="connsiteY262" fmla="*/ 1278459 h 2107653"/>
              <a:gd name="connsiteX263" fmla="*/ 1016919 w 1502494"/>
              <a:gd name="connsiteY263" fmla="*/ 1282286 h 2107653"/>
              <a:gd name="connsiteX264" fmla="*/ 1013628 w 1502494"/>
              <a:gd name="connsiteY264" fmla="*/ 1288889 h 2107653"/>
              <a:gd name="connsiteX265" fmla="*/ 1012730 w 1502494"/>
              <a:gd name="connsiteY265" fmla="*/ 1291183 h 2107653"/>
              <a:gd name="connsiteX266" fmla="*/ 1011633 w 1502494"/>
              <a:gd name="connsiteY266" fmla="*/ 1302665 h 2107653"/>
              <a:gd name="connsiteX267" fmla="*/ 1017238 w 1502494"/>
              <a:gd name="connsiteY267" fmla="*/ 1312159 h 2107653"/>
              <a:gd name="connsiteX268" fmla="*/ 1024157 w 1502494"/>
              <a:gd name="connsiteY268" fmla="*/ 1316959 h 2107653"/>
              <a:gd name="connsiteX269" fmla="*/ 1027496 w 1502494"/>
              <a:gd name="connsiteY269" fmla="*/ 1318588 h 2107653"/>
              <a:gd name="connsiteX270" fmla="*/ 1034042 w 1502494"/>
              <a:gd name="connsiteY270" fmla="*/ 1319616 h 2107653"/>
              <a:gd name="connsiteX271" fmla="*/ 1045318 w 1502494"/>
              <a:gd name="connsiteY271" fmla="*/ 1316225 h 2107653"/>
              <a:gd name="connsiteX272" fmla="*/ 1050804 w 1502494"/>
              <a:gd name="connsiteY272" fmla="*/ 1309025 h 2107653"/>
              <a:gd name="connsiteX273" fmla="*/ 1053050 w 1502494"/>
              <a:gd name="connsiteY273" fmla="*/ 1302058 h 2107653"/>
              <a:gd name="connsiteX274" fmla="*/ 1053050 w 1502494"/>
              <a:gd name="connsiteY274" fmla="*/ 1299021 h 2107653"/>
              <a:gd name="connsiteX275" fmla="*/ 1058950 w 1502494"/>
              <a:gd name="connsiteY275" fmla="*/ 1292558 h 2107653"/>
              <a:gd name="connsiteX276" fmla="*/ 1061768 w 1502494"/>
              <a:gd name="connsiteY276" fmla="*/ 1284453 h 2107653"/>
              <a:gd name="connsiteX277" fmla="*/ 1061007 w 1502494"/>
              <a:gd name="connsiteY277" fmla="*/ 1272970 h 2107653"/>
              <a:gd name="connsiteX278" fmla="*/ 1041516 w 1502494"/>
              <a:gd name="connsiteY278" fmla="*/ 1256671 h 2107653"/>
              <a:gd name="connsiteX279" fmla="*/ 872302 w 1502494"/>
              <a:gd name="connsiteY279" fmla="*/ 1506216 h 2107653"/>
              <a:gd name="connsiteX280" fmla="*/ 861464 w 1502494"/>
              <a:gd name="connsiteY280" fmla="*/ 1511520 h 2107653"/>
              <a:gd name="connsiteX281" fmla="*/ 859287 w 1502494"/>
              <a:gd name="connsiteY281" fmla="*/ 1529033 h 2107653"/>
              <a:gd name="connsiteX282" fmla="*/ 868130 w 1502494"/>
              <a:gd name="connsiteY282" fmla="*/ 1539038 h 2107653"/>
              <a:gd name="connsiteX283" fmla="*/ 872474 w 1502494"/>
              <a:gd name="connsiteY283" fmla="*/ 1539847 h 2107653"/>
              <a:gd name="connsiteX284" fmla="*/ 879674 w 1502494"/>
              <a:gd name="connsiteY284" fmla="*/ 1537605 h 2107653"/>
              <a:gd name="connsiteX285" fmla="*/ 882249 w 1502494"/>
              <a:gd name="connsiteY285" fmla="*/ 1534053 h 2107653"/>
              <a:gd name="connsiteX286" fmla="*/ 883455 w 1502494"/>
              <a:gd name="connsiteY286" fmla="*/ 1530333 h 2107653"/>
              <a:gd name="connsiteX287" fmla="*/ 882663 w 1502494"/>
              <a:gd name="connsiteY287" fmla="*/ 1529712 h 2107653"/>
              <a:gd name="connsiteX288" fmla="*/ 885207 w 1502494"/>
              <a:gd name="connsiteY288" fmla="*/ 1525221 h 2107653"/>
              <a:gd name="connsiteX289" fmla="*/ 885759 w 1502494"/>
              <a:gd name="connsiteY289" fmla="*/ 1519324 h 2107653"/>
              <a:gd name="connsiteX290" fmla="*/ 884131 w 1502494"/>
              <a:gd name="connsiteY290" fmla="*/ 1514524 h 2107653"/>
              <a:gd name="connsiteX291" fmla="*/ 882355 w 1502494"/>
              <a:gd name="connsiteY291" fmla="*/ 1511740 h 2107653"/>
              <a:gd name="connsiteX292" fmla="*/ 878501 w 1502494"/>
              <a:gd name="connsiteY292" fmla="*/ 1508133 h 2107653"/>
              <a:gd name="connsiteX293" fmla="*/ 875758 w 1502494"/>
              <a:gd name="connsiteY293" fmla="*/ 1506631 h 2107653"/>
              <a:gd name="connsiteX294" fmla="*/ 872330 w 1502494"/>
              <a:gd name="connsiteY294" fmla="*/ 1506230 h 2107653"/>
              <a:gd name="connsiteX295" fmla="*/ 627872 w 1502494"/>
              <a:gd name="connsiteY295" fmla="*/ 1396265 h 2107653"/>
              <a:gd name="connsiteX296" fmla="*/ 609015 w 1502494"/>
              <a:gd name="connsiteY296" fmla="*/ 1435440 h 2107653"/>
              <a:gd name="connsiteX297" fmla="*/ 616154 w 1502494"/>
              <a:gd name="connsiteY297" fmla="*/ 1446967 h 2107653"/>
              <a:gd name="connsiteX298" fmla="*/ 622157 w 1502494"/>
              <a:gd name="connsiteY298" fmla="*/ 1450306 h 2107653"/>
              <a:gd name="connsiteX299" fmla="*/ 627615 w 1502494"/>
              <a:gd name="connsiteY299" fmla="*/ 1451506 h 2107653"/>
              <a:gd name="connsiteX300" fmla="*/ 634404 w 1502494"/>
              <a:gd name="connsiteY300" fmla="*/ 1450944 h 2107653"/>
              <a:gd name="connsiteX301" fmla="*/ 645279 w 1502494"/>
              <a:gd name="connsiteY301" fmla="*/ 1446521 h 2107653"/>
              <a:gd name="connsiteX302" fmla="*/ 652222 w 1502494"/>
              <a:gd name="connsiteY302" fmla="*/ 1439482 h 2107653"/>
              <a:gd name="connsiteX303" fmla="*/ 655332 w 1502494"/>
              <a:gd name="connsiteY303" fmla="*/ 1432066 h 2107653"/>
              <a:gd name="connsiteX304" fmla="*/ 655675 w 1502494"/>
              <a:gd name="connsiteY304" fmla="*/ 1421691 h 2107653"/>
              <a:gd name="connsiteX305" fmla="*/ 650847 w 1502494"/>
              <a:gd name="connsiteY305" fmla="*/ 1407518 h 2107653"/>
              <a:gd name="connsiteX306" fmla="*/ 644271 w 1502494"/>
              <a:gd name="connsiteY306" fmla="*/ 1399838 h 2107653"/>
              <a:gd name="connsiteX307" fmla="*/ 637414 w 1502494"/>
              <a:gd name="connsiteY307" fmla="*/ 1396502 h 2107653"/>
              <a:gd name="connsiteX308" fmla="*/ 627883 w 1502494"/>
              <a:gd name="connsiteY308" fmla="*/ 1396265 h 2107653"/>
              <a:gd name="connsiteX309" fmla="*/ 934593 w 1502494"/>
              <a:gd name="connsiteY309" fmla="*/ 1284113 h 2107653"/>
              <a:gd name="connsiteX310" fmla="*/ 917429 w 1502494"/>
              <a:gd name="connsiteY310" fmla="*/ 1289866 h 2107653"/>
              <a:gd name="connsiteX311" fmla="*/ 912550 w 1502494"/>
              <a:gd name="connsiteY311" fmla="*/ 1296494 h 2107653"/>
              <a:gd name="connsiteX312" fmla="*/ 910414 w 1502494"/>
              <a:gd name="connsiteY312" fmla="*/ 1302888 h 2107653"/>
              <a:gd name="connsiteX313" fmla="*/ 910956 w 1502494"/>
              <a:gd name="connsiteY313" fmla="*/ 1314154 h 2107653"/>
              <a:gd name="connsiteX314" fmla="*/ 938727 w 1502494"/>
              <a:gd name="connsiteY314" fmla="*/ 1334811 h 2107653"/>
              <a:gd name="connsiteX315" fmla="*/ 940963 w 1502494"/>
              <a:gd name="connsiteY315" fmla="*/ 1335093 h 2107653"/>
              <a:gd name="connsiteX316" fmla="*/ 948873 w 1502494"/>
              <a:gd name="connsiteY316" fmla="*/ 1333080 h 2107653"/>
              <a:gd name="connsiteX317" fmla="*/ 954423 w 1502494"/>
              <a:gd name="connsiteY317" fmla="*/ 1329309 h 2107653"/>
              <a:gd name="connsiteX318" fmla="*/ 959508 w 1502494"/>
              <a:gd name="connsiteY318" fmla="*/ 1322376 h 2107653"/>
              <a:gd name="connsiteX319" fmla="*/ 959552 w 1502494"/>
              <a:gd name="connsiteY319" fmla="*/ 1302576 h 2107653"/>
              <a:gd name="connsiteX320" fmla="*/ 943205 w 1502494"/>
              <a:gd name="connsiteY320" fmla="*/ 1285577 h 2107653"/>
              <a:gd name="connsiteX321" fmla="*/ 934606 w 1502494"/>
              <a:gd name="connsiteY321" fmla="*/ 1284124 h 2107653"/>
              <a:gd name="connsiteX322" fmla="*/ 1485955 w 1502494"/>
              <a:gd name="connsiteY322" fmla="*/ 1274887 h 2107653"/>
              <a:gd name="connsiteX323" fmla="*/ 1478793 w 1502494"/>
              <a:gd name="connsiteY323" fmla="*/ 1276680 h 2107653"/>
              <a:gd name="connsiteX324" fmla="*/ 1478991 w 1502494"/>
              <a:gd name="connsiteY324" fmla="*/ 1294258 h 2107653"/>
              <a:gd name="connsiteX325" fmla="*/ 1480905 w 1502494"/>
              <a:gd name="connsiteY325" fmla="*/ 1302213 h 2107653"/>
              <a:gd name="connsiteX326" fmla="*/ 1487988 w 1502494"/>
              <a:gd name="connsiteY326" fmla="*/ 1308384 h 2107653"/>
              <a:gd name="connsiteX327" fmla="*/ 1501051 w 1502494"/>
              <a:gd name="connsiteY327" fmla="*/ 1303080 h 2107653"/>
              <a:gd name="connsiteX328" fmla="*/ 1502494 w 1502494"/>
              <a:gd name="connsiteY328" fmla="*/ 1293158 h 2107653"/>
              <a:gd name="connsiteX329" fmla="*/ 1495161 w 1502494"/>
              <a:gd name="connsiteY329" fmla="*/ 1284624 h 2107653"/>
              <a:gd name="connsiteX330" fmla="*/ 1485955 w 1502494"/>
              <a:gd name="connsiteY330" fmla="*/ 1274877 h 2107653"/>
              <a:gd name="connsiteX331" fmla="*/ 124634 w 1502494"/>
              <a:gd name="connsiteY331" fmla="*/ 1387378 h 2107653"/>
              <a:gd name="connsiteX332" fmla="*/ 125892 w 1502494"/>
              <a:gd name="connsiteY332" fmla="*/ 1404521 h 2107653"/>
              <a:gd name="connsiteX333" fmla="*/ 130911 w 1502494"/>
              <a:gd name="connsiteY333" fmla="*/ 1397400 h 2107653"/>
              <a:gd name="connsiteX334" fmla="*/ 131546 w 1502494"/>
              <a:gd name="connsiteY334" fmla="*/ 1392446 h 2107653"/>
              <a:gd name="connsiteX335" fmla="*/ 124634 w 1502494"/>
              <a:gd name="connsiteY335" fmla="*/ 1387396 h 2107653"/>
              <a:gd name="connsiteX336" fmla="*/ 781922 w 1502494"/>
              <a:gd name="connsiteY336" fmla="*/ 1076380 h 2107653"/>
              <a:gd name="connsiteX337" fmla="*/ 777557 w 1502494"/>
              <a:gd name="connsiteY337" fmla="*/ 1078152 h 2107653"/>
              <a:gd name="connsiteX338" fmla="*/ 770950 w 1502494"/>
              <a:gd name="connsiteY338" fmla="*/ 1084509 h 2107653"/>
              <a:gd name="connsiteX339" fmla="*/ 766935 w 1502494"/>
              <a:gd name="connsiteY339" fmla="*/ 1093166 h 2107653"/>
              <a:gd name="connsiteX340" fmla="*/ 765708 w 1502494"/>
              <a:gd name="connsiteY340" fmla="*/ 1104562 h 2107653"/>
              <a:gd name="connsiteX341" fmla="*/ 771194 w 1502494"/>
              <a:gd name="connsiteY341" fmla="*/ 1114060 h 2107653"/>
              <a:gd name="connsiteX342" fmla="*/ 778051 w 1502494"/>
              <a:gd name="connsiteY342" fmla="*/ 1118956 h 2107653"/>
              <a:gd name="connsiteX343" fmla="*/ 781524 w 1502494"/>
              <a:gd name="connsiteY343" fmla="*/ 1120670 h 2107653"/>
              <a:gd name="connsiteX344" fmla="*/ 788230 w 1502494"/>
              <a:gd name="connsiteY344" fmla="*/ 1121764 h 2107653"/>
              <a:gd name="connsiteX345" fmla="*/ 799524 w 1502494"/>
              <a:gd name="connsiteY345" fmla="*/ 1118301 h 2107653"/>
              <a:gd name="connsiteX346" fmla="*/ 804927 w 1502494"/>
              <a:gd name="connsiteY346" fmla="*/ 1111176 h 2107653"/>
              <a:gd name="connsiteX347" fmla="*/ 807214 w 1502494"/>
              <a:gd name="connsiteY347" fmla="*/ 1104209 h 2107653"/>
              <a:gd name="connsiteX348" fmla="*/ 807135 w 1502494"/>
              <a:gd name="connsiteY348" fmla="*/ 1094928 h 2107653"/>
              <a:gd name="connsiteX349" fmla="*/ 804681 w 1502494"/>
              <a:gd name="connsiteY349" fmla="*/ 1087728 h 2107653"/>
              <a:gd name="connsiteX350" fmla="*/ 798245 w 1502494"/>
              <a:gd name="connsiteY350" fmla="*/ 1080137 h 2107653"/>
              <a:gd name="connsiteX351" fmla="*/ 791443 w 1502494"/>
              <a:gd name="connsiteY351" fmla="*/ 1076736 h 2107653"/>
              <a:gd name="connsiteX352" fmla="*/ 781946 w 1502494"/>
              <a:gd name="connsiteY352" fmla="*/ 1076349 h 2107653"/>
              <a:gd name="connsiteX353" fmla="*/ 919963 w 1502494"/>
              <a:gd name="connsiteY353" fmla="*/ 994793 h 2107653"/>
              <a:gd name="connsiteX354" fmla="*/ 913280 w 1502494"/>
              <a:gd name="connsiteY354" fmla="*/ 996648 h 2107653"/>
              <a:gd name="connsiteX355" fmla="*/ 908432 w 1502494"/>
              <a:gd name="connsiteY355" fmla="*/ 999772 h 2107653"/>
              <a:gd name="connsiteX356" fmla="*/ 903636 w 1502494"/>
              <a:gd name="connsiteY356" fmla="*/ 1005370 h 2107653"/>
              <a:gd name="connsiteX357" fmla="*/ 902950 w 1502494"/>
              <a:gd name="connsiteY357" fmla="*/ 1025150 h 2107653"/>
              <a:gd name="connsiteX358" fmla="*/ 919490 w 1502494"/>
              <a:gd name="connsiteY358" fmla="*/ 1043263 h 2107653"/>
              <a:gd name="connsiteX359" fmla="*/ 928479 w 1502494"/>
              <a:gd name="connsiteY359" fmla="*/ 1043136 h 2107653"/>
              <a:gd name="connsiteX360" fmla="*/ 935066 w 1502494"/>
              <a:gd name="connsiteY360" fmla="*/ 1040225 h 2107653"/>
              <a:gd name="connsiteX361" fmla="*/ 941549 w 1502494"/>
              <a:gd name="connsiteY361" fmla="*/ 1033594 h 2107653"/>
              <a:gd name="connsiteX362" fmla="*/ 943387 w 1502494"/>
              <a:gd name="connsiteY362" fmla="*/ 1011103 h 2107653"/>
              <a:gd name="connsiteX363" fmla="*/ 919949 w 1502494"/>
              <a:gd name="connsiteY363" fmla="*/ 994831 h 2107653"/>
              <a:gd name="connsiteX364" fmla="*/ 1253827 w 1502494"/>
              <a:gd name="connsiteY364" fmla="*/ 929150 h 2107653"/>
              <a:gd name="connsiteX365" fmla="*/ 1244878 w 1502494"/>
              <a:gd name="connsiteY365" fmla="*/ 934978 h 2107653"/>
              <a:gd name="connsiteX366" fmla="*/ 1249040 w 1502494"/>
              <a:gd name="connsiteY366" fmla="*/ 953801 h 2107653"/>
              <a:gd name="connsiteX367" fmla="*/ 1252623 w 1502494"/>
              <a:gd name="connsiteY367" fmla="*/ 954638 h 2107653"/>
              <a:gd name="connsiteX368" fmla="*/ 1255953 w 1502494"/>
              <a:gd name="connsiteY368" fmla="*/ 953952 h 2107653"/>
              <a:gd name="connsiteX369" fmla="*/ 1258531 w 1502494"/>
              <a:gd name="connsiteY369" fmla="*/ 944997 h 2107653"/>
              <a:gd name="connsiteX370" fmla="*/ 1260180 w 1502494"/>
              <a:gd name="connsiteY370" fmla="*/ 934683 h 2107653"/>
              <a:gd name="connsiteX371" fmla="*/ 1258716 w 1502494"/>
              <a:gd name="connsiteY371" fmla="*/ 931653 h 2107653"/>
              <a:gd name="connsiteX372" fmla="*/ 1253827 w 1502494"/>
              <a:gd name="connsiteY372" fmla="*/ 929143 h 2107653"/>
              <a:gd name="connsiteX373" fmla="*/ 1233074 w 1502494"/>
              <a:gd name="connsiteY373" fmla="*/ 1057985 h 2107653"/>
              <a:gd name="connsiteX374" fmla="*/ 1221293 w 1502494"/>
              <a:gd name="connsiteY374" fmla="*/ 1064088 h 2107653"/>
              <a:gd name="connsiteX375" fmla="*/ 1219527 w 1502494"/>
              <a:gd name="connsiteY375" fmla="*/ 1080360 h 2107653"/>
              <a:gd name="connsiteX376" fmla="*/ 1230581 w 1502494"/>
              <a:gd name="connsiteY376" fmla="*/ 1091414 h 2107653"/>
              <a:gd name="connsiteX377" fmla="*/ 1233437 w 1502494"/>
              <a:gd name="connsiteY377" fmla="*/ 1091757 h 2107653"/>
              <a:gd name="connsiteX378" fmla="*/ 1244409 w 1502494"/>
              <a:gd name="connsiteY378" fmla="*/ 1086298 h 2107653"/>
              <a:gd name="connsiteX379" fmla="*/ 1245992 w 1502494"/>
              <a:gd name="connsiteY379" fmla="*/ 1082983 h 2107653"/>
              <a:gd name="connsiteX380" fmla="*/ 1247090 w 1502494"/>
              <a:gd name="connsiteY380" fmla="*/ 1077041 h 2107653"/>
              <a:gd name="connsiteX381" fmla="*/ 1246812 w 1502494"/>
              <a:gd name="connsiteY381" fmla="*/ 1073321 h 2107653"/>
              <a:gd name="connsiteX382" fmla="*/ 1244412 w 1502494"/>
              <a:gd name="connsiteY382" fmla="*/ 1066238 h 2107653"/>
              <a:gd name="connsiteX383" fmla="*/ 1242403 w 1502494"/>
              <a:gd name="connsiteY383" fmla="*/ 1063248 h 2107653"/>
              <a:gd name="connsiteX384" fmla="*/ 1238028 w 1502494"/>
              <a:gd name="connsiteY384" fmla="*/ 1059504 h 2107653"/>
              <a:gd name="connsiteX385" fmla="*/ 1234798 w 1502494"/>
              <a:gd name="connsiteY385" fmla="*/ 1058092 h 2107653"/>
              <a:gd name="connsiteX386" fmla="*/ 1233084 w 1502494"/>
              <a:gd name="connsiteY386" fmla="*/ 1058002 h 2107653"/>
              <a:gd name="connsiteX387" fmla="*/ 1132579 w 1502494"/>
              <a:gd name="connsiteY387" fmla="*/ 1726262 h 2107653"/>
              <a:gd name="connsiteX388" fmla="*/ 1127522 w 1502494"/>
              <a:gd name="connsiteY388" fmla="*/ 1735286 h 2107653"/>
              <a:gd name="connsiteX389" fmla="*/ 1128146 w 1502494"/>
              <a:gd name="connsiteY389" fmla="*/ 1737343 h 2107653"/>
              <a:gd name="connsiteX390" fmla="*/ 1128955 w 1502494"/>
              <a:gd name="connsiteY390" fmla="*/ 1740161 h 2107653"/>
              <a:gd name="connsiteX391" fmla="*/ 1134677 w 1502494"/>
              <a:gd name="connsiteY391" fmla="*/ 1746748 h 2107653"/>
              <a:gd name="connsiteX392" fmla="*/ 1136621 w 1502494"/>
              <a:gd name="connsiteY392" fmla="*/ 1747039 h 2107653"/>
              <a:gd name="connsiteX393" fmla="*/ 1142871 w 1502494"/>
              <a:gd name="connsiteY393" fmla="*/ 1744296 h 2107653"/>
              <a:gd name="connsiteX394" fmla="*/ 1144311 w 1502494"/>
              <a:gd name="connsiteY394" fmla="*/ 1742239 h 2107653"/>
              <a:gd name="connsiteX395" fmla="*/ 1144997 w 1502494"/>
              <a:gd name="connsiteY395" fmla="*/ 1733853 h 2107653"/>
              <a:gd name="connsiteX396" fmla="*/ 1132579 w 1502494"/>
              <a:gd name="connsiteY396" fmla="*/ 1726265 h 2107653"/>
              <a:gd name="connsiteX397" fmla="*/ 843783 w 1502494"/>
              <a:gd name="connsiteY397" fmla="*/ 846151 h 2107653"/>
              <a:gd name="connsiteX398" fmla="*/ 822441 w 1502494"/>
              <a:gd name="connsiteY398" fmla="*/ 859413 h 2107653"/>
              <a:gd name="connsiteX399" fmla="*/ 820778 w 1502494"/>
              <a:gd name="connsiteY399" fmla="*/ 866578 h 2107653"/>
              <a:gd name="connsiteX400" fmla="*/ 820870 w 1502494"/>
              <a:gd name="connsiteY400" fmla="*/ 872654 h 2107653"/>
              <a:gd name="connsiteX401" fmla="*/ 822927 w 1502494"/>
              <a:gd name="connsiteY401" fmla="*/ 879751 h 2107653"/>
              <a:gd name="connsiteX402" fmla="*/ 844819 w 1502494"/>
              <a:gd name="connsiteY402" fmla="*/ 895834 h 2107653"/>
              <a:gd name="connsiteX403" fmla="*/ 852084 w 1502494"/>
              <a:gd name="connsiteY403" fmla="*/ 896088 h 2107653"/>
              <a:gd name="connsiteX404" fmla="*/ 857686 w 1502494"/>
              <a:gd name="connsiteY404" fmla="*/ 894446 h 2107653"/>
              <a:gd name="connsiteX405" fmla="*/ 863772 w 1502494"/>
              <a:gd name="connsiteY405" fmla="*/ 890331 h 2107653"/>
              <a:gd name="connsiteX406" fmla="*/ 868572 w 1502494"/>
              <a:gd name="connsiteY406" fmla="*/ 864274 h 2107653"/>
              <a:gd name="connsiteX407" fmla="*/ 846101 w 1502494"/>
              <a:gd name="connsiteY407" fmla="*/ 846247 h 2107653"/>
              <a:gd name="connsiteX408" fmla="*/ 843800 w 1502494"/>
              <a:gd name="connsiteY408" fmla="*/ 846134 h 2107653"/>
              <a:gd name="connsiteX409" fmla="*/ 375200 w 1502494"/>
              <a:gd name="connsiteY409" fmla="*/ 1385068 h 2107653"/>
              <a:gd name="connsiteX410" fmla="*/ 372900 w 1502494"/>
              <a:gd name="connsiteY410" fmla="*/ 1385198 h 2107653"/>
              <a:gd name="connsiteX411" fmla="*/ 362532 w 1502494"/>
              <a:gd name="connsiteY411" fmla="*/ 1392552 h 2107653"/>
              <a:gd name="connsiteX412" fmla="*/ 362724 w 1502494"/>
              <a:gd name="connsiteY412" fmla="*/ 1392789 h 2107653"/>
              <a:gd name="connsiteX413" fmla="*/ 360955 w 1502494"/>
              <a:gd name="connsiteY413" fmla="*/ 1394242 h 2107653"/>
              <a:gd name="connsiteX414" fmla="*/ 357248 w 1502494"/>
              <a:gd name="connsiteY414" fmla="*/ 1401000 h 2107653"/>
              <a:gd name="connsiteX415" fmla="*/ 356515 w 1502494"/>
              <a:gd name="connsiteY415" fmla="*/ 1405876 h 2107653"/>
              <a:gd name="connsiteX416" fmla="*/ 357416 w 1502494"/>
              <a:gd name="connsiteY416" fmla="*/ 1409338 h 2107653"/>
              <a:gd name="connsiteX417" fmla="*/ 366430 w 1502494"/>
              <a:gd name="connsiteY417" fmla="*/ 1419857 h 2107653"/>
              <a:gd name="connsiteX418" fmla="*/ 372896 w 1502494"/>
              <a:gd name="connsiteY418" fmla="*/ 1421229 h 2107653"/>
              <a:gd name="connsiteX419" fmla="*/ 385767 w 1502494"/>
              <a:gd name="connsiteY419" fmla="*/ 1417495 h 2107653"/>
              <a:gd name="connsiteX420" fmla="*/ 388904 w 1502494"/>
              <a:gd name="connsiteY420" fmla="*/ 1414066 h 2107653"/>
              <a:gd name="connsiteX421" fmla="*/ 391778 w 1502494"/>
              <a:gd name="connsiteY421" fmla="*/ 1406990 h 2107653"/>
              <a:gd name="connsiteX422" fmla="*/ 391952 w 1502494"/>
              <a:gd name="connsiteY422" fmla="*/ 1401988 h 2107653"/>
              <a:gd name="connsiteX423" fmla="*/ 391483 w 1502494"/>
              <a:gd name="connsiteY423" fmla="*/ 1400469 h 2107653"/>
              <a:gd name="connsiteX424" fmla="*/ 381276 w 1502494"/>
              <a:gd name="connsiteY424" fmla="*/ 1386480 h 2107653"/>
              <a:gd name="connsiteX425" fmla="*/ 379016 w 1502494"/>
              <a:gd name="connsiteY425" fmla="*/ 1385650 h 2107653"/>
              <a:gd name="connsiteX426" fmla="*/ 375200 w 1502494"/>
              <a:gd name="connsiteY426" fmla="*/ 1385092 h 2107653"/>
              <a:gd name="connsiteX427" fmla="*/ 660512 w 1502494"/>
              <a:gd name="connsiteY427" fmla="*/ 1088914 h 2107653"/>
              <a:gd name="connsiteX428" fmla="*/ 653998 w 1502494"/>
              <a:gd name="connsiteY428" fmla="*/ 1091568 h 2107653"/>
              <a:gd name="connsiteX429" fmla="*/ 646736 w 1502494"/>
              <a:gd name="connsiteY429" fmla="*/ 1099454 h 2107653"/>
              <a:gd name="connsiteX430" fmla="*/ 643901 w 1502494"/>
              <a:gd name="connsiteY430" fmla="*/ 1107535 h 2107653"/>
              <a:gd name="connsiteX431" fmla="*/ 644666 w 1502494"/>
              <a:gd name="connsiteY431" fmla="*/ 1119192 h 2107653"/>
              <a:gd name="connsiteX432" fmla="*/ 664315 w 1502494"/>
              <a:gd name="connsiteY432" fmla="*/ 1135378 h 2107653"/>
              <a:gd name="connsiteX433" fmla="*/ 668385 w 1502494"/>
              <a:gd name="connsiteY433" fmla="*/ 1134957 h 2107653"/>
              <a:gd name="connsiteX434" fmla="*/ 676356 w 1502494"/>
              <a:gd name="connsiteY434" fmla="*/ 1128967 h 2107653"/>
              <a:gd name="connsiteX435" fmla="*/ 681578 w 1502494"/>
              <a:gd name="connsiteY435" fmla="*/ 1119857 h 2107653"/>
              <a:gd name="connsiteX436" fmla="*/ 684320 w 1502494"/>
              <a:gd name="connsiteY436" fmla="*/ 1105293 h 2107653"/>
              <a:gd name="connsiteX437" fmla="*/ 678547 w 1502494"/>
              <a:gd name="connsiteY437" fmla="*/ 1095052 h 2107653"/>
              <a:gd name="connsiteX438" fmla="*/ 671436 w 1502494"/>
              <a:gd name="connsiteY438" fmla="*/ 1090179 h 2107653"/>
              <a:gd name="connsiteX439" fmla="*/ 660502 w 1502494"/>
              <a:gd name="connsiteY439" fmla="*/ 1088935 h 2107653"/>
              <a:gd name="connsiteX440" fmla="*/ 645296 w 1502494"/>
              <a:gd name="connsiteY440" fmla="*/ 0 h 2107653"/>
              <a:gd name="connsiteX441" fmla="*/ 642519 w 1502494"/>
              <a:gd name="connsiteY441" fmla="*/ 562 h 2107653"/>
              <a:gd name="connsiteX442" fmla="*/ 635662 w 1502494"/>
              <a:gd name="connsiteY442" fmla="*/ 7814 h 2107653"/>
              <a:gd name="connsiteX443" fmla="*/ 635138 w 1502494"/>
              <a:gd name="connsiteY443" fmla="*/ 15274 h 2107653"/>
              <a:gd name="connsiteX444" fmla="*/ 640754 w 1502494"/>
              <a:gd name="connsiteY444" fmla="*/ 12987 h 2107653"/>
              <a:gd name="connsiteX445" fmla="*/ 641563 w 1502494"/>
              <a:gd name="connsiteY445" fmla="*/ 14739 h 2107653"/>
              <a:gd name="connsiteX446" fmla="*/ 642303 w 1502494"/>
              <a:gd name="connsiteY446" fmla="*/ 14890 h 2107653"/>
              <a:gd name="connsiteX447" fmla="*/ 647289 w 1502494"/>
              <a:gd name="connsiteY447" fmla="*/ 9747 h 2107653"/>
              <a:gd name="connsiteX448" fmla="*/ 646335 w 1502494"/>
              <a:gd name="connsiteY448" fmla="*/ 7498 h 2107653"/>
              <a:gd name="connsiteX449" fmla="*/ 651921 w 1502494"/>
              <a:gd name="connsiteY449" fmla="*/ 5211 h 2107653"/>
              <a:gd name="connsiteX450" fmla="*/ 645300 w 1502494"/>
              <a:gd name="connsiteY450" fmla="*/ 10 h 2107653"/>
              <a:gd name="connsiteX451" fmla="*/ 496568 w 1502494"/>
              <a:gd name="connsiteY451" fmla="*/ 824986 h 2107653"/>
              <a:gd name="connsiteX452" fmla="*/ 485031 w 1502494"/>
              <a:gd name="connsiteY452" fmla="*/ 827997 h 2107653"/>
              <a:gd name="connsiteX453" fmla="*/ 479312 w 1502494"/>
              <a:gd name="connsiteY453" fmla="*/ 834459 h 2107653"/>
              <a:gd name="connsiteX454" fmla="*/ 476546 w 1502494"/>
              <a:gd name="connsiteY454" fmla="*/ 840912 h 2107653"/>
              <a:gd name="connsiteX455" fmla="*/ 475702 w 1502494"/>
              <a:gd name="connsiteY455" fmla="*/ 849826 h 2107653"/>
              <a:gd name="connsiteX456" fmla="*/ 477416 w 1502494"/>
              <a:gd name="connsiteY456" fmla="*/ 855998 h 2107653"/>
              <a:gd name="connsiteX457" fmla="*/ 504722 w 1502494"/>
              <a:gd name="connsiteY457" fmla="*/ 878722 h 2107653"/>
              <a:gd name="connsiteX458" fmla="*/ 506278 w 1502494"/>
              <a:gd name="connsiteY458" fmla="*/ 878671 h 2107653"/>
              <a:gd name="connsiteX459" fmla="*/ 512991 w 1502494"/>
              <a:gd name="connsiteY459" fmla="*/ 875928 h 2107653"/>
              <a:gd name="connsiteX460" fmla="*/ 517613 w 1502494"/>
              <a:gd name="connsiteY460" fmla="*/ 872157 h 2107653"/>
              <a:gd name="connsiteX461" fmla="*/ 521755 w 1502494"/>
              <a:gd name="connsiteY461" fmla="*/ 866085 h 2107653"/>
              <a:gd name="connsiteX462" fmla="*/ 521621 w 1502494"/>
              <a:gd name="connsiteY462" fmla="*/ 844934 h 2107653"/>
              <a:gd name="connsiteX463" fmla="*/ 505870 w 1502494"/>
              <a:gd name="connsiteY463" fmla="*/ 826951 h 2107653"/>
              <a:gd name="connsiteX464" fmla="*/ 496586 w 1502494"/>
              <a:gd name="connsiteY464" fmla="*/ 825007 h 2107653"/>
              <a:gd name="connsiteX465" fmla="*/ 1195109 w 1502494"/>
              <a:gd name="connsiteY465" fmla="*/ 1431100 h 2107653"/>
              <a:gd name="connsiteX466" fmla="*/ 1193093 w 1502494"/>
              <a:gd name="connsiteY466" fmla="*/ 1431257 h 2107653"/>
              <a:gd name="connsiteX467" fmla="*/ 1188818 w 1502494"/>
              <a:gd name="connsiteY467" fmla="*/ 1434103 h 2107653"/>
              <a:gd name="connsiteX468" fmla="*/ 1183716 w 1502494"/>
              <a:gd name="connsiteY468" fmla="*/ 1442551 h 2107653"/>
              <a:gd name="connsiteX469" fmla="*/ 1182735 w 1502494"/>
              <a:gd name="connsiteY469" fmla="*/ 1451146 h 2107653"/>
              <a:gd name="connsiteX470" fmla="*/ 1185434 w 1502494"/>
              <a:gd name="connsiteY470" fmla="*/ 1455830 h 2107653"/>
              <a:gd name="connsiteX471" fmla="*/ 1193155 w 1502494"/>
              <a:gd name="connsiteY471" fmla="*/ 1461264 h 2107653"/>
              <a:gd name="connsiteX472" fmla="*/ 1200897 w 1502494"/>
              <a:gd name="connsiteY472" fmla="*/ 1462293 h 2107653"/>
              <a:gd name="connsiteX473" fmla="*/ 1205124 w 1502494"/>
              <a:gd name="connsiteY473" fmla="*/ 1459426 h 2107653"/>
              <a:gd name="connsiteX474" fmla="*/ 1210164 w 1502494"/>
              <a:gd name="connsiteY474" fmla="*/ 1451068 h 2107653"/>
              <a:gd name="connsiteX475" fmla="*/ 1211241 w 1502494"/>
              <a:gd name="connsiteY475" fmla="*/ 1442839 h 2107653"/>
              <a:gd name="connsiteX476" fmla="*/ 1208648 w 1502494"/>
              <a:gd name="connsiteY476" fmla="*/ 1438090 h 2107653"/>
              <a:gd name="connsiteX477" fmla="*/ 1200660 w 1502494"/>
              <a:gd name="connsiteY477" fmla="*/ 1432262 h 2107653"/>
              <a:gd name="connsiteX478" fmla="*/ 1195109 w 1502494"/>
              <a:gd name="connsiteY478" fmla="*/ 1431100 h 2107653"/>
              <a:gd name="connsiteX479" fmla="*/ 12502 w 1502494"/>
              <a:gd name="connsiteY479" fmla="*/ 1056285 h 2107653"/>
              <a:gd name="connsiteX480" fmla="*/ 3492 w 1502494"/>
              <a:gd name="connsiteY480" fmla="*/ 1059713 h 2107653"/>
              <a:gd name="connsiteX481" fmla="*/ 557 w 1502494"/>
              <a:gd name="connsiteY481" fmla="*/ 1071370 h 2107653"/>
              <a:gd name="connsiteX482" fmla="*/ 3228 w 1502494"/>
              <a:gd name="connsiteY482" fmla="*/ 1074748 h 2107653"/>
              <a:gd name="connsiteX483" fmla="*/ 8604 w 1502494"/>
              <a:gd name="connsiteY483" fmla="*/ 1076002 h 2107653"/>
              <a:gd name="connsiteX484" fmla="*/ 17751 w 1502494"/>
              <a:gd name="connsiteY484" fmla="*/ 1072543 h 2107653"/>
              <a:gd name="connsiteX485" fmla="*/ 20686 w 1502494"/>
              <a:gd name="connsiteY485" fmla="*/ 1060999 h 2107653"/>
              <a:gd name="connsiteX486" fmla="*/ 18015 w 1502494"/>
              <a:gd name="connsiteY486" fmla="*/ 1057639 h 2107653"/>
              <a:gd name="connsiteX487" fmla="*/ 12502 w 1502494"/>
              <a:gd name="connsiteY487" fmla="*/ 1056298 h 2107653"/>
              <a:gd name="connsiteX488" fmla="*/ 459142 w 1502494"/>
              <a:gd name="connsiteY488" fmla="*/ 1727201 h 2107653"/>
              <a:gd name="connsiteX489" fmla="*/ 455066 w 1502494"/>
              <a:gd name="connsiteY489" fmla="*/ 1727921 h 2107653"/>
              <a:gd name="connsiteX490" fmla="*/ 448400 w 1502494"/>
              <a:gd name="connsiteY490" fmla="*/ 1741433 h 2107653"/>
              <a:gd name="connsiteX491" fmla="*/ 452007 w 1502494"/>
              <a:gd name="connsiteY491" fmla="*/ 1745304 h 2107653"/>
              <a:gd name="connsiteX492" fmla="*/ 456965 w 1502494"/>
              <a:gd name="connsiteY492" fmla="*/ 1746082 h 2107653"/>
              <a:gd name="connsiteX493" fmla="*/ 467652 w 1502494"/>
              <a:gd name="connsiteY493" fmla="*/ 1742805 h 2107653"/>
              <a:gd name="connsiteX494" fmla="*/ 470275 w 1502494"/>
              <a:gd name="connsiteY494" fmla="*/ 1736414 h 2107653"/>
              <a:gd name="connsiteX495" fmla="*/ 469863 w 1502494"/>
              <a:gd name="connsiteY495" fmla="*/ 1734936 h 2107653"/>
              <a:gd name="connsiteX496" fmla="*/ 459142 w 1502494"/>
              <a:gd name="connsiteY496" fmla="*/ 1727201 h 210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1502494" h="2107653">
                <a:moveTo>
                  <a:pt x="1499419" y="752685"/>
                </a:moveTo>
                <a:lnTo>
                  <a:pt x="1494218" y="754779"/>
                </a:lnTo>
                <a:lnTo>
                  <a:pt x="1494317" y="754351"/>
                </a:lnTo>
                <a:cubicBezTo>
                  <a:pt x="1493995" y="754395"/>
                  <a:pt x="1493673" y="754419"/>
                  <a:pt x="1493347" y="754419"/>
                </a:cubicBezTo>
                <a:cubicBezTo>
                  <a:pt x="1492658" y="754406"/>
                  <a:pt x="1491969" y="754341"/>
                  <a:pt x="1491290" y="754221"/>
                </a:cubicBezTo>
                <a:cubicBezTo>
                  <a:pt x="1490611" y="754101"/>
                  <a:pt x="1489922" y="754035"/>
                  <a:pt x="1489232" y="754018"/>
                </a:cubicBezTo>
                <a:cubicBezTo>
                  <a:pt x="1487621" y="754049"/>
                  <a:pt x="1486065" y="754584"/>
                  <a:pt x="1484775" y="755551"/>
                </a:cubicBezTo>
                <a:lnTo>
                  <a:pt x="1485482" y="757629"/>
                </a:lnTo>
                <a:lnTo>
                  <a:pt x="1479955" y="759871"/>
                </a:lnTo>
                <a:cubicBezTo>
                  <a:pt x="1480623" y="761914"/>
                  <a:pt x="1482074" y="763611"/>
                  <a:pt x="1483990" y="764592"/>
                </a:cubicBezTo>
                <a:cubicBezTo>
                  <a:pt x="1485218" y="765192"/>
                  <a:pt x="1486565" y="765497"/>
                  <a:pt x="1487930" y="765483"/>
                </a:cubicBezTo>
                <a:cubicBezTo>
                  <a:pt x="1489555" y="765459"/>
                  <a:pt x="1491163" y="765120"/>
                  <a:pt x="1492661" y="764489"/>
                </a:cubicBezTo>
                <a:lnTo>
                  <a:pt x="1490289" y="759230"/>
                </a:lnTo>
                <a:lnTo>
                  <a:pt x="1490758" y="758928"/>
                </a:lnTo>
                <a:lnTo>
                  <a:pt x="1492661" y="764489"/>
                </a:lnTo>
                <a:cubicBezTo>
                  <a:pt x="1498232" y="762223"/>
                  <a:pt x="1501010" y="757392"/>
                  <a:pt x="1499409" y="752685"/>
                </a:cubicBezTo>
                <a:moveTo>
                  <a:pt x="881978" y="589330"/>
                </a:moveTo>
                <a:cubicBezTo>
                  <a:pt x="880510" y="589340"/>
                  <a:pt x="879060" y="589636"/>
                  <a:pt x="877706" y="590201"/>
                </a:cubicBezTo>
                <a:lnTo>
                  <a:pt x="877706" y="590201"/>
                </a:lnTo>
                <a:lnTo>
                  <a:pt x="873012" y="593856"/>
                </a:lnTo>
                <a:cubicBezTo>
                  <a:pt x="871157" y="596358"/>
                  <a:pt x="870643" y="599610"/>
                  <a:pt x="871641" y="602561"/>
                </a:cubicBezTo>
                <a:lnTo>
                  <a:pt x="877778" y="600082"/>
                </a:lnTo>
                <a:lnTo>
                  <a:pt x="877702" y="600720"/>
                </a:lnTo>
                <a:cubicBezTo>
                  <a:pt x="878114" y="600566"/>
                  <a:pt x="878549" y="600486"/>
                  <a:pt x="878988" y="600483"/>
                </a:cubicBezTo>
                <a:cubicBezTo>
                  <a:pt x="879619" y="600510"/>
                  <a:pt x="880239" y="600637"/>
                  <a:pt x="880829" y="600861"/>
                </a:cubicBezTo>
                <a:cubicBezTo>
                  <a:pt x="881415" y="601082"/>
                  <a:pt x="882032" y="601208"/>
                  <a:pt x="882656" y="601234"/>
                </a:cubicBezTo>
                <a:cubicBezTo>
                  <a:pt x="883503" y="601210"/>
                  <a:pt x="884326" y="600934"/>
                  <a:pt x="885019" y="600442"/>
                </a:cubicBezTo>
                <a:lnTo>
                  <a:pt x="884484" y="598197"/>
                </a:lnTo>
                <a:lnTo>
                  <a:pt x="890772" y="595649"/>
                </a:lnTo>
                <a:cubicBezTo>
                  <a:pt x="889551" y="591835"/>
                  <a:pt x="885979" y="589268"/>
                  <a:pt x="881974" y="589327"/>
                </a:cubicBezTo>
                <a:moveTo>
                  <a:pt x="1417805" y="1688870"/>
                </a:moveTo>
                <a:cubicBezTo>
                  <a:pt x="1414898" y="1688911"/>
                  <a:pt x="1412059" y="1689754"/>
                  <a:pt x="1409601" y="1691307"/>
                </a:cubicBezTo>
                <a:lnTo>
                  <a:pt x="1407177" y="1698405"/>
                </a:lnTo>
                <a:lnTo>
                  <a:pt x="1409621" y="1705570"/>
                </a:lnTo>
                <a:lnTo>
                  <a:pt x="1417682" y="1708204"/>
                </a:lnTo>
                <a:cubicBezTo>
                  <a:pt x="1419728" y="1706674"/>
                  <a:pt x="1421954" y="1705402"/>
                  <a:pt x="1424309" y="1704415"/>
                </a:cubicBezTo>
                <a:cubicBezTo>
                  <a:pt x="1427419" y="1703445"/>
                  <a:pt x="1430021" y="1701295"/>
                  <a:pt x="1431561" y="1698425"/>
                </a:cubicBezTo>
                <a:lnTo>
                  <a:pt x="1426332" y="1690132"/>
                </a:lnTo>
                <a:lnTo>
                  <a:pt x="1423020" y="1689658"/>
                </a:lnTo>
                <a:cubicBezTo>
                  <a:pt x="1421323" y="1689175"/>
                  <a:pt x="1419571" y="1688911"/>
                  <a:pt x="1417805" y="1688870"/>
                </a:cubicBezTo>
                <a:moveTo>
                  <a:pt x="713813" y="2087404"/>
                </a:moveTo>
                <a:cubicBezTo>
                  <a:pt x="701501" y="2090784"/>
                  <a:pt x="702320" y="2099911"/>
                  <a:pt x="702883" y="2102609"/>
                </a:cubicBezTo>
                <a:lnTo>
                  <a:pt x="705848" y="2106607"/>
                </a:lnTo>
                <a:cubicBezTo>
                  <a:pt x="707762" y="2107348"/>
                  <a:pt x="709805" y="2107697"/>
                  <a:pt x="711859" y="2107636"/>
                </a:cubicBezTo>
                <a:cubicBezTo>
                  <a:pt x="715294" y="2107807"/>
                  <a:pt x="718678" y="2106731"/>
                  <a:pt x="721383" y="2104601"/>
                </a:cubicBezTo>
                <a:cubicBezTo>
                  <a:pt x="723896" y="2102314"/>
                  <a:pt x="724915" y="2098810"/>
                  <a:pt x="724020" y="2095533"/>
                </a:cubicBezTo>
                <a:lnTo>
                  <a:pt x="718455" y="2091199"/>
                </a:lnTo>
                <a:lnTo>
                  <a:pt x="720238" y="2091710"/>
                </a:lnTo>
                <a:lnTo>
                  <a:pt x="713813" y="2087390"/>
                </a:lnTo>
                <a:moveTo>
                  <a:pt x="674216" y="1699526"/>
                </a:moveTo>
                <a:cubicBezTo>
                  <a:pt x="673575" y="1699526"/>
                  <a:pt x="672934" y="1699570"/>
                  <a:pt x="672300" y="1699660"/>
                </a:cubicBezTo>
                <a:lnTo>
                  <a:pt x="669406" y="1700942"/>
                </a:lnTo>
                <a:lnTo>
                  <a:pt x="665292" y="1704298"/>
                </a:lnTo>
                <a:lnTo>
                  <a:pt x="663276" y="1706993"/>
                </a:lnTo>
                <a:cubicBezTo>
                  <a:pt x="661524" y="1711310"/>
                  <a:pt x="661376" y="1716110"/>
                  <a:pt x="662858" y="1720526"/>
                </a:cubicBezTo>
                <a:cubicBezTo>
                  <a:pt x="665052" y="1726961"/>
                  <a:pt x="670524" y="1731727"/>
                  <a:pt x="677196" y="1733020"/>
                </a:cubicBezTo>
                <a:lnTo>
                  <a:pt x="683251" y="1730366"/>
                </a:lnTo>
                <a:lnTo>
                  <a:pt x="688867" y="1722072"/>
                </a:lnTo>
                <a:lnTo>
                  <a:pt x="689378" y="1714903"/>
                </a:lnTo>
                <a:lnTo>
                  <a:pt x="688490" y="1712297"/>
                </a:lnTo>
                <a:cubicBezTo>
                  <a:pt x="684862" y="1701624"/>
                  <a:pt x="678602" y="1699526"/>
                  <a:pt x="674223" y="1699526"/>
                </a:cubicBezTo>
                <a:moveTo>
                  <a:pt x="949236" y="1792272"/>
                </a:moveTo>
                <a:cubicBezTo>
                  <a:pt x="948588" y="1792276"/>
                  <a:pt x="947943" y="1792361"/>
                  <a:pt x="947319" y="1792533"/>
                </a:cubicBezTo>
                <a:lnTo>
                  <a:pt x="945547" y="1796037"/>
                </a:lnTo>
                <a:lnTo>
                  <a:pt x="946349" y="1795694"/>
                </a:lnTo>
                <a:lnTo>
                  <a:pt x="942399" y="1803922"/>
                </a:lnTo>
                <a:cubicBezTo>
                  <a:pt x="943411" y="1806981"/>
                  <a:pt x="945694" y="1809453"/>
                  <a:pt x="948663" y="1810704"/>
                </a:cubicBezTo>
                <a:cubicBezTo>
                  <a:pt x="949339" y="1810927"/>
                  <a:pt x="950042" y="1811044"/>
                  <a:pt x="950751" y="1811047"/>
                </a:cubicBezTo>
                <a:cubicBezTo>
                  <a:pt x="952634" y="1810982"/>
                  <a:pt x="954447" y="1810334"/>
                  <a:pt x="955946" y="1809195"/>
                </a:cubicBezTo>
                <a:lnTo>
                  <a:pt x="957814" y="1801653"/>
                </a:lnTo>
                <a:lnTo>
                  <a:pt x="957163" y="1800034"/>
                </a:lnTo>
                <a:cubicBezTo>
                  <a:pt x="956426" y="1798025"/>
                  <a:pt x="954252" y="1792265"/>
                  <a:pt x="949236" y="1792265"/>
                </a:cubicBezTo>
                <a:moveTo>
                  <a:pt x="1213651" y="1987694"/>
                </a:moveTo>
                <a:lnTo>
                  <a:pt x="1209454" y="1987718"/>
                </a:lnTo>
                <a:lnTo>
                  <a:pt x="1203506" y="1995799"/>
                </a:lnTo>
                <a:cubicBezTo>
                  <a:pt x="1204311" y="1998432"/>
                  <a:pt x="1205861" y="2000777"/>
                  <a:pt x="1207963" y="2002553"/>
                </a:cubicBezTo>
                <a:lnTo>
                  <a:pt x="1212855" y="2008334"/>
                </a:lnTo>
                <a:cubicBezTo>
                  <a:pt x="1216318" y="2007566"/>
                  <a:pt x="1219257" y="2005289"/>
                  <a:pt x="1220865" y="2002128"/>
                </a:cubicBezTo>
                <a:cubicBezTo>
                  <a:pt x="1222232" y="1998960"/>
                  <a:pt x="1222294" y="1995377"/>
                  <a:pt x="1221036" y="1992165"/>
                </a:cubicBezTo>
                <a:lnTo>
                  <a:pt x="1220426" y="1990625"/>
                </a:lnTo>
                <a:lnTo>
                  <a:pt x="1213658" y="1987694"/>
                </a:lnTo>
                <a:moveTo>
                  <a:pt x="303029" y="1879474"/>
                </a:moveTo>
                <a:cubicBezTo>
                  <a:pt x="302312" y="1879478"/>
                  <a:pt x="301599" y="1879529"/>
                  <a:pt x="300893" y="1879636"/>
                </a:cubicBezTo>
                <a:lnTo>
                  <a:pt x="296347" y="1885464"/>
                </a:lnTo>
                <a:lnTo>
                  <a:pt x="295867" y="1890021"/>
                </a:lnTo>
                <a:cubicBezTo>
                  <a:pt x="295459" y="1892194"/>
                  <a:pt x="295229" y="1894396"/>
                  <a:pt x="295181" y="1896607"/>
                </a:cubicBezTo>
                <a:lnTo>
                  <a:pt x="301606" y="1902230"/>
                </a:lnTo>
                <a:cubicBezTo>
                  <a:pt x="305714" y="1901140"/>
                  <a:pt x="309146" y="1898325"/>
                  <a:pt x="311014" y="1894509"/>
                </a:cubicBezTo>
                <a:cubicBezTo>
                  <a:pt x="312495" y="1891742"/>
                  <a:pt x="312804" y="1888498"/>
                  <a:pt x="311871" y="1885505"/>
                </a:cubicBezTo>
                <a:cubicBezTo>
                  <a:pt x="310610" y="1881741"/>
                  <a:pt x="306992" y="1879279"/>
                  <a:pt x="303029" y="1879485"/>
                </a:cubicBezTo>
                <a:moveTo>
                  <a:pt x="531715" y="1909951"/>
                </a:moveTo>
                <a:cubicBezTo>
                  <a:pt x="528269" y="1910400"/>
                  <a:pt x="525252" y="1912478"/>
                  <a:pt x="523596" y="1915533"/>
                </a:cubicBezTo>
                <a:cubicBezTo>
                  <a:pt x="522005" y="1918478"/>
                  <a:pt x="521738" y="1921958"/>
                  <a:pt x="522859" y="1925109"/>
                </a:cubicBezTo>
                <a:cubicBezTo>
                  <a:pt x="524213" y="1930159"/>
                  <a:pt x="529407" y="1933159"/>
                  <a:pt x="534458" y="1931801"/>
                </a:cubicBezTo>
                <a:cubicBezTo>
                  <a:pt x="534656" y="1931750"/>
                  <a:pt x="534855" y="1931688"/>
                  <a:pt x="535051" y="1931623"/>
                </a:cubicBezTo>
                <a:lnTo>
                  <a:pt x="538743" y="1925356"/>
                </a:lnTo>
                <a:lnTo>
                  <a:pt x="538874" y="1923641"/>
                </a:lnTo>
                <a:cubicBezTo>
                  <a:pt x="539336" y="1920998"/>
                  <a:pt x="539148" y="1918282"/>
                  <a:pt x="538322" y="1915728"/>
                </a:cubicBezTo>
                <a:lnTo>
                  <a:pt x="536919" y="1912608"/>
                </a:lnTo>
                <a:lnTo>
                  <a:pt x="531715" y="1909978"/>
                </a:lnTo>
                <a:moveTo>
                  <a:pt x="1161307" y="517663"/>
                </a:moveTo>
                <a:lnTo>
                  <a:pt x="1156071" y="524592"/>
                </a:lnTo>
                <a:lnTo>
                  <a:pt x="1155173" y="526262"/>
                </a:lnTo>
                <a:cubicBezTo>
                  <a:pt x="1152986" y="529315"/>
                  <a:pt x="1152125" y="533124"/>
                  <a:pt x="1152790" y="536822"/>
                </a:cubicBezTo>
                <a:lnTo>
                  <a:pt x="1160021" y="540905"/>
                </a:lnTo>
                <a:cubicBezTo>
                  <a:pt x="1164934" y="538683"/>
                  <a:pt x="1170955" y="529509"/>
                  <a:pt x="1168713" y="522922"/>
                </a:cubicBezTo>
                <a:cubicBezTo>
                  <a:pt x="1167663" y="519736"/>
                  <a:pt x="1164660" y="517603"/>
                  <a:pt x="1161307" y="517659"/>
                </a:cubicBezTo>
                <a:moveTo>
                  <a:pt x="667593" y="729545"/>
                </a:moveTo>
                <a:cubicBezTo>
                  <a:pt x="663283" y="729528"/>
                  <a:pt x="659117" y="731102"/>
                  <a:pt x="655894" y="733961"/>
                </a:cubicBezTo>
                <a:cubicBezTo>
                  <a:pt x="650261" y="739080"/>
                  <a:pt x="647594" y="746702"/>
                  <a:pt x="648804" y="754217"/>
                </a:cubicBezTo>
                <a:lnTo>
                  <a:pt x="652486" y="762103"/>
                </a:lnTo>
                <a:lnTo>
                  <a:pt x="657228" y="767064"/>
                </a:lnTo>
                <a:lnTo>
                  <a:pt x="661637" y="769971"/>
                </a:lnTo>
                <a:lnTo>
                  <a:pt x="663622" y="771086"/>
                </a:lnTo>
                <a:cubicBezTo>
                  <a:pt x="668302" y="774151"/>
                  <a:pt x="673713" y="775923"/>
                  <a:pt x="679298" y="776229"/>
                </a:cubicBezTo>
                <a:cubicBezTo>
                  <a:pt x="682099" y="776229"/>
                  <a:pt x="684872" y="775653"/>
                  <a:pt x="687444" y="774538"/>
                </a:cubicBezTo>
                <a:cubicBezTo>
                  <a:pt x="693917" y="771507"/>
                  <a:pt x="698758" y="765823"/>
                  <a:pt x="700716" y="758949"/>
                </a:cubicBezTo>
                <a:lnTo>
                  <a:pt x="697802" y="744891"/>
                </a:lnTo>
                <a:lnTo>
                  <a:pt x="692720" y="739330"/>
                </a:lnTo>
                <a:lnTo>
                  <a:pt x="693591" y="737835"/>
                </a:lnTo>
                <a:cubicBezTo>
                  <a:pt x="689926" y="733094"/>
                  <a:pt x="684314" y="730265"/>
                  <a:pt x="678320" y="730142"/>
                </a:cubicBezTo>
                <a:cubicBezTo>
                  <a:pt x="677446" y="730142"/>
                  <a:pt x="676575" y="730203"/>
                  <a:pt x="675711" y="730330"/>
                </a:cubicBezTo>
                <a:lnTo>
                  <a:pt x="675057" y="730841"/>
                </a:lnTo>
                <a:cubicBezTo>
                  <a:pt x="672653" y="730022"/>
                  <a:pt x="670133" y="729586"/>
                  <a:pt x="667593" y="729549"/>
                </a:cubicBezTo>
                <a:moveTo>
                  <a:pt x="1150335" y="857201"/>
                </a:moveTo>
                <a:lnTo>
                  <a:pt x="1146081" y="857253"/>
                </a:lnTo>
                <a:lnTo>
                  <a:pt x="1141719" y="859025"/>
                </a:lnTo>
                <a:lnTo>
                  <a:pt x="1139412" y="860671"/>
                </a:lnTo>
                <a:lnTo>
                  <a:pt x="1136179" y="864391"/>
                </a:lnTo>
                <a:lnTo>
                  <a:pt x="1134739" y="867065"/>
                </a:lnTo>
                <a:cubicBezTo>
                  <a:pt x="1133470" y="871114"/>
                  <a:pt x="1133450" y="875451"/>
                  <a:pt x="1134677" y="879511"/>
                </a:cubicBezTo>
                <a:cubicBezTo>
                  <a:pt x="1136686" y="885758"/>
                  <a:pt x="1142611" y="889903"/>
                  <a:pt x="1149166" y="889649"/>
                </a:cubicBezTo>
                <a:cubicBezTo>
                  <a:pt x="1149907" y="889649"/>
                  <a:pt x="1150651" y="889611"/>
                  <a:pt x="1151388" y="889536"/>
                </a:cubicBezTo>
                <a:lnTo>
                  <a:pt x="1155962" y="886587"/>
                </a:lnTo>
                <a:lnTo>
                  <a:pt x="1161516" y="877114"/>
                </a:lnTo>
                <a:cubicBezTo>
                  <a:pt x="1162610" y="873357"/>
                  <a:pt x="1162545" y="869352"/>
                  <a:pt x="1161327" y="865632"/>
                </a:cubicBezTo>
                <a:lnTo>
                  <a:pt x="1160244" y="863150"/>
                </a:lnTo>
                <a:lnTo>
                  <a:pt x="1156737" y="859687"/>
                </a:lnTo>
                <a:lnTo>
                  <a:pt x="1150335" y="857201"/>
                </a:lnTo>
                <a:moveTo>
                  <a:pt x="218165" y="845544"/>
                </a:moveTo>
                <a:cubicBezTo>
                  <a:pt x="214933" y="845585"/>
                  <a:pt x="211775" y="846518"/>
                  <a:pt x="209038" y="848239"/>
                </a:cubicBezTo>
                <a:lnTo>
                  <a:pt x="206175" y="852069"/>
                </a:lnTo>
                <a:lnTo>
                  <a:pt x="203947" y="859553"/>
                </a:lnTo>
                <a:lnTo>
                  <a:pt x="204190" y="864473"/>
                </a:lnTo>
                <a:cubicBezTo>
                  <a:pt x="208963" y="875829"/>
                  <a:pt x="215981" y="878873"/>
                  <a:pt x="220990" y="879422"/>
                </a:cubicBezTo>
                <a:lnTo>
                  <a:pt x="224618" y="878606"/>
                </a:lnTo>
                <a:lnTo>
                  <a:pt x="229898" y="875489"/>
                </a:lnTo>
                <a:lnTo>
                  <a:pt x="232520" y="872493"/>
                </a:lnTo>
                <a:cubicBezTo>
                  <a:pt x="234691" y="867638"/>
                  <a:pt x="234965" y="862142"/>
                  <a:pt x="233282" y="857095"/>
                </a:cubicBezTo>
                <a:cubicBezTo>
                  <a:pt x="231804" y="852411"/>
                  <a:pt x="228365" y="848602"/>
                  <a:pt x="223853" y="846662"/>
                </a:cubicBezTo>
                <a:cubicBezTo>
                  <a:pt x="222043" y="845921"/>
                  <a:pt x="220106" y="845544"/>
                  <a:pt x="218148" y="845544"/>
                </a:cubicBezTo>
                <a:moveTo>
                  <a:pt x="313558" y="1128744"/>
                </a:moveTo>
                <a:cubicBezTo>
                  <a:pt x="312855" y="1128744"/>
                  <a:pt x="312152" y="1128802"/>
                  <a:pt x="311456" y="1128912"/>
                </a:cubicBezTo>
                <a:lnTo>
                  <a:pt x="307222" y="1131802"/>
                </a:lnTo>
                <a:lnTo>
                  <a:pt x="302158" y="1140209"/>
                </a:lnTo>
                <a:cubicBezTo>
                  <a:pt x="301136" y="1142884"/>
                  <a:pt x="300783" y="1145767"/>
                  <a:pt x="301130" y="1148609"/>
                </a:cubicBezTo>
                <a:lnTo>
                  <a:pt x="303756" y="1153296"/>
                </a:lnTo>
                <a:lnTo>
                  <a:pt x="311384" y="1158878"/>
                </a:lnTo>
                <a:cubicBezTo>
                  <a:pt x="313325" y="1159718"/>
                  <a:pt x="315410" y="1160167"/>
                  <a:pt x="317525" y="1160201"/>
                </a:cubicBezTo>
                <a:cubicBezTo>
                  <a:pt x="317947" y="1160201"/>
                  <a:pt x="318382" y="1160181"/>
                  <a:pt x="318835" y="1160136"/>
                </a:cubicBezTo>
                <a:lnTo>
                  <a:pt x="323292" y="1157270"/>
                </a:lnTo>
                <a:lnTo>
                  <a:pt x="328757" y="1148225"/>
                </a:lnTo>
                <a:cubicBezTo>
                  <a:pt x="329573" y="1145733"/>
                  <a:pt x="329871" y="1143096"/>
                  <a:pt x="329635" y="1140483"/>
                </a:cubicBezTo>
                <a:lnTo>
                  <a:pt x="327050" y="1135684"/>
                </a:lnTo>
                <a:lnTo>
                  <a:pt x="319164" y="1129927"/>
                </a:lnTo>
                <a:cubicBezTo>
                  <a:pt x="317391" y="1129179"/>
                  <a:pt x="315488" y="1128778"/>
                  <a:pt x="313565" y="1128754"/>
                </a:cubicBezTo>
                <a:moveTo>
                  <a:pt x="1069449" y="712437"/>
                </a:moveTo>
                <a:lnTo>
                  <a:pt x="1065122" y="714209"/>
                </a:lnTo>
                <a:lnTo>
                  <a:pt x="1061806" y="717333"/>
                </a:lnTo>
                <a:lnTo>
                  <a:pt x="1058011" y="725218"/>
                </a:lnTo>
                <a:cubicBezTo>
                  <a:pt x="1057181" y="727749"/>
                  <a:pt x="1056883" y="730419"/>
                  <a:pt x="1057137" y="733070"/>
                </a:cubicBezTo>
                <a:lnTo>
                  <a:pt x="1059879" y="737870"/>
                </a:lnTo>
                <a:lnTo>
                  <a:pt x="1068389" y="743736"/>
                </a:lnTo>
                <a:cubicBezTo>
                  <a:pt x="1070025" y="744319"/>
                  <a:pt x="1071746" y="744621"/>
                  <a:pt x="1073481" y="744634"/>
                </a:cubicBezTo>
                <a:cubicBezTo>
                  <a:pt x="1076419" y="744610"/>
                  <a:pt x="1079285" y="743726"/>
                  <a:pt x="1081726" y="742087"/>
                </a:cubicBezTo>
                <a:lnTo>
                  <a:pt x="1084363" y="738535"/>
                </a:lnTo>
                <a:lnTo>
                  <a:pt x="1086656" y="731520"/>
                </a:lnTo>
                <a:lnTo>
                  <a:pt x="1086656" y="726878"/>
                </a:lnTo>
                <a:lnTo>
                  <a:pt x="1084257" y="719801"/>
                </a:lnTo>
                <a:lnTo>
                  <a:pt x="1080992" y="716030"/>
                </a:lnTo>
                <a:lnTo>
                  <a:pt x="1074201" y="712632"/>
                </a:lnTo>
                <a:lnTo>
                  <a:pt x="1069459" y="712437"/>
                </a:lnTo>
                <a:moveTo>
                  <a:pt x="930231" y="319251"/>
                </a:moveTo>
                <a:cubicBezTo>
                  <a:pt x="930108" y="319251"/>
                  <a:pt x="929985" y="319251"/>
                  <a:pt x="929854" y="319251"/>
                </a:cubicBezTo>
                <a:lnTo>
                  <a:pt x="926264" y="329256"/>
                </a:lnTo>
                <a:lnTo>
                  <a:pt x="926631" y="327381"/>
                </a:lnTo>
                <a:lnTo>
                  <a:pt x="925133" y="328529"/>
                </a:lnTo>
                <a:cubicBezTo>
                  <a:pt x="921526" y="330502"/>
                  <a:pt x="919284" y="334283"/>
                  <a:pt x="919280" y="338393"/>
                </a:cubicBezTo>
                <a:lnTo>
                  <a:pt x="926662" y="343351"/>
                </a:lnTo>
                <a:cubicBezTo>
                  <a:pt x="927156" y="343099"/>
                  <a:pt x="927701" y="342965"/>
                  <a:pt x="928253" y="342960"/>
                </a:cubicBezTo>
                <a:cubicBezTo>
                  <a:pt x="929110" y="343014"/>
                  <a:pt x="929960" y="343159"/>
                  <a:pt x="930787" y="343392"/>
                </a:cubicBezTo>
                <a:lnTo>
                  <a:pt x="937027" y="336569"/>
                </a:lnTo>
                <a:lnTo>
                  <a:pt x="937565" y="333854"/>
                </a:lnTo>
                <a:cubicBezTo>
                  <a:pt x="938570" y="330867"/>
                  <a:pt x="938707" y="327657"/>
                  <a:pt x="937956" y="324597"/>
                </a:cubicBezTo>
                <a:cubicBezTo>
                  <a:pt x="936869" y="321289"/>
                  <a:pt x="933722" y="319104"/>
                  <a:pt x="930242" y="319245"/>
                </a:cubicBezTo>
                <a:moveTo>
                  <a:pt x="86813" y="610673"/>
                </a:moveTo>
                <a:cubicBezTo>
                  <a:pt x="86535" y="610673"/>
                  <a:pt x="86251" y="610673"/>
                  <a:pt x="85959" y="610711"/>
                </a:cubicBezTo>
                <a:lnTo>
                  <a:pt x="81704" y="613965"/>
                </a:lnTo>
                <a:cubicBezTo>
                  <a:pt x="80204" y="617674"/>
                  <a:pt x="80118" y="621806"/>
                  <a:pt x="81461" y="625574"/>
                </a:cubicBezTo>
                <a:cubicBezTo>
                  <a:pt x="82573" y="630096"/>
                  <a:pt x="86499" y="633367"/>
                  <a:pt x="91147" y="633645"/>
                </a:cubicBezTo>
                <a:cubicBezTo>
                  <a:pt x="92235" y="633638"/>
                  <a:pt x="93315" y="633449"/>
                  <a:pt x="94339" y="633079"/>
                </a:cubicBezTo>
                <a:lnTo>
                  <a:pt x="98333" y="625296"/>
                </a:lnTo>
                <a:cubicBezTo>
                  <a:pt x="99491" y="623088"/>
                  <a:pt x="100009" y="620599"/>
                  <a:pt x="99828" y="618113"/>
                </a:cubicBezTo>
                <a:lnTo>
                  <a:pt x="92594" y="612456"/>
                </a:lnTo>
                <a:cubicBezTo>
                  <a:pt x="90847" y="611376"/>
                  <a:pt x="88851" y="610766"/>
                  <a:pt x="86799" y="610687"/>
                </a:cubicBezTo>
                <a:moveTo>
                  <a:pt x="670493" y="387093"/>
                </a:moveTo>
                <a:cubicBezTo>
                  <a:pt x="667901" y="387123"/>
                  <a:pt x="665385" y="387962"/>
                  <a:pt x="663293" y="389493"/>
                </a:cubicBezTo>
                <a:lnTo>
                  <a:pt x="660848" y="395139"/>
                </a:lnTo>
                <a:cubicBezTo>
                  <a:pt x="661054" y="400689"/>
                  <a:pt x="665412" y="405189"/>
                  <a:pt x="670952" y="405569"/>
                </a:cubicBezTo>
                <a:cubicBezTo>
                  <a:pt x="672091" y="405565"/>
                  <a:pt x="673222" y="405358"/>
                  <a:pt x="674289" y="404955"/>
                </a:cubicBezTo>
                <a:cubicBezTo>
                  <a:pt x="679610" y="402858"/>
                  <a:pt x="682397" y="396994"/>
                  <a:pt x="680662" y="391543"/>
                </a:cubicBezTo>
                <a:lnTo>
                  <a:pt x="674950" y="387456"/>
                </a:lnTo>
                <a:lnTo>
                  <a:pt x="673315" y="387370"/>
                </a:lnTo>
                <a:cubicBezTo>
                  <a:pt x="672379" y="387201"/>
                  <a:pt x="671429" y="387110"/>
                  <a:pt x="670479" y="387096"/>
                </a:cubicBezTo>
                <a:moveTo>
                  <a:pt x="566175" y="617366"/>
                </a:moveTo>
                <a:lnTo>
                  <a:pt x="560865" y="618648"/>
                </a:lnTo>
                <a:cubicBezTo>
                  <a:pt x="551487" y="622303"/>
                  <a:pt x="547260" y="628399"/>
                  <a:pt x="548306" y="636758"/>
                </a:cubicBezTo>
                <a:lnTo>
                  <a:pt x="551244" y="641613"/>
                </a:lnTo>
                <a:lnTo>
                  <a:pt x="553421" y="643087"/>
                </a:lnTo>
                <a:lnTo>
                  <a:pt x="553301" y="643903"/>
                </a:lnTo>
                <a:cubicBezTo>
                  <a:pt x="557131" y="651405"/>
                  <a:pt x="562160" y="653098"/>
                  <a:pt x="565946" y="653098"/>
                </a:cubicBezTo>
                <a:cubicBezTo>
                  <a:pt x="566923" y="653095"/>
                  <a:pt x="567893" y="652989"/>
                  <a:pt x="568846" y="652776"/>
                </a:cubicBezTo>
                <a:lnTo>
                  <a:pt x="571184" y="651665"/>
                </a:lnTo>
                <a:lnTo>
                  <a:pt x="575278" y="648501"/>
                </a:lnTo>
                <a:cubicBezTo>
                  <a:pt x="581515" y="644376"/>
                  <a:pt x="584107" y="636511"/>
                  <a:pt x="581546" y="629486"/>
                </a:cubicBezTo>
                <a:cubicBezTo>
                  <a:pt x="580260" y="626115"/>
                  <a:pt x="578316" y="623033"/>
                  <a:pt x="575830" y="620421"/>
                </a:cubicBezTo>
                <a:lnTo>
                  <a:pt x="572364" y="618432"/>
                </a:lnTo>
                <a:lnTo>
                  <a:pt x="566175" y="617366"/>
                </a:lnTo>
                <a:moveTo>
                  <a:pt x="702471" y="535502"/>
                </a:moveTo>
                <a:lnTo>
                  <a:pt x="697798" y="536037"/>
                </a:lnTo>
                <a:cubicBezTo>
                  <a:pt x="694126" y="538197"/>
                  <a:pt x="682946" y="544762"/>
                  <a:pt x="683295" y="558878"/>
                </a:cubicBezTo>
                <a:lnTo>
                  <a:pt x="685805" y="564202"/>
                </a:lnTo>
                <a:lnTo>
                  <a:pt x="692563" y="569589"/>
                </a:lnTo>
                <a:lnTo>
                  <a:pt x="697925" y="570655"/>
                </a:lnTo>
                <a:cubicBezTo>
                  <a:pt x="702300" y="569283"/>
                  <a:pt x="710408" y="566763"/>
                  <a:pt x="714132" y="558744"/>
                </a:cubicBezTo>
                <a:cubicBezTo>
                  <a:pt x="716169" y="554153"/>
                  <a:pt x="716357" y="548955"/>
                  <a:pt x="714663" y="544227"/>
                </a:cubicBezTo>
                <a:lnTo>
                  <a:pt x="713292" y="541042"/>
                </a:lnTo>
                <a:lnTo>
                  <a:pt x="709613" y="537809"/>
                </a:lnTo>
                <a:lnTo>
                  <a:pt x="702471" y="535502"/>
                </a:lnTo>
                <a:moveTo>
                  <a:pt x="431110" y="302897"/>
                </a:moveTo>
                <a:cubicBezTo>
                  <a:pt x="426444" y="302618"/>
                  <a:pt x="421922" y="304570"/>
                  <a:pt x="418922" y="308157"/>
                </a:cubicBezTo>
                <a:lnTo>
                  <a:pt x="422508" y="317650"/>
                </a:lnTo>
                <a:cubicBezTo>
                  <a:pt x="431096" y="317984"/>
                  <a:pt x="439575" y="319696"/>
                  <a:pt x="447622" y="322721"/>
                </a:cubicBezTo>
                <a:lnTo>
                  <a:pt x="453725" y="313910"/>
                </a:lnTo>
                <a:cubicBezTo>
                  <a:pt x="448520" y="307242"/>
                  <a:pt x="440631" y="303218"/>
                  <a:pt x="432180" y="302918"/>
                </a:cubicBezTo>
                <a:cubicBezTo>
                  <a:pt x="431816" y="302902"/>
                  <a:pt x="431460" y="302894"/>
                  <a:pt x="431110" y="302894"/>
                </a:cubicBezTo>
                <a:moveTo>
                  <a:pt x="337579" y="554890"/>
                </a:moveTo>
                <a:cubicBezTo>
                  <a:pt x="336653" y="554894"/>
                  <a:pt x="335731" y="555018"/>
                  <a:pt x="334836" y="555257"/>
                </a:cubicBezTo>
                <a:lnTo>
                  <a:pt x="330406" y="563043"/>
                </a:lnTo>
                <a:cubicBezTo>
                  <a:pt x="329264" y="565264"/>
                  <a:pt x="328740" y="567751"/>
                  <a:pt x="328891" y="570243"/>
                </a:cubicBezTo>
                <a:lnTo>
                  <a:pt x="334836" y="575427"/>
                </a:lnTo>
                <a:lnTo>
                  <a:pt x="336437" y="575537"/>
                </a:lnTo>
                <a:cubicBezTo>
                  <a:pt x="337414" y="575717"/>
                  <a:pt x="338405" y="575816"/>
                  <a:pt x="339399" y="575832"/>
                </a:cubicBezTo>
                <a:cubicBezTo>
                  <a:pt x="341916" y="575802"/>
                  <a:pt x="344364" y="575011"/>
                  <a:pt x="346421" y="573562"/>
                </a:cubicBezTo>
                <a:lnTo>
                  <a:pt x="348821" y="567278"/>
                </a:lnTo>
                <a:lnTo>
                  <a:pt x="347878" y="563877"/>
                </a:lnTo>
                <a:cubicBezTo>
                  <a:pt x="345903" y="558089"/>
                  <a:pt x="342142" y="554870"/>
                  <a:pt x="337592" y="554870"/>
                </a:cubicBezTo>
                <a:moveTo>
                  <a:pt x="1041519" y="1256685"/>
                </a:moveTo>
                <a:cubicBezTo>
                  <a:pt x="1039898" y="1256688"/>
                  <a:pt x="1038286" y="1256897"/>
                  <a:pt x="1036719" y="1257312"/>
                </a:cubicBezTo>
                <a:lnTo>
                  <a:pt x="1028834" y="1263744"/>
                </a:lnTo>
                <a:lnTo>
                  <a:pt x="1027284" y="1266785"/>
                </a:lnTo>
                <a:lnTo>
                  <a:pt x="1026739" y="1266398"/>
                </a:lnTo>
                <a:cubicBezTo>
                  <a:pt x="1023818" y="1269864"/>
                  <a:pt x="1021826" y="1274013"/>
                  <a:pt x="1020951" y="1278459"/>
                </a:cubicBezTo>
                <a:lnTo>
                  <a:pt x="1016919" y="1282286"/>
                </a:lnTo>
                <a:lnTo>
                  <a:pt x="1013628" y="1288889"/>
                </a:lnTo>
                <a:lnTo>
                  <a:pt x="1012730" y="1291183"/>
                </a:lnTo>
                <a:cubicBezTo>
                  <a:pt x="1011519" y="1294882"/>
                  <a:pt x="1011146" y="1298805"/>
                  <a:pt x="1011633" y="1302665"/>
                </a:cubicBezTo>
                <a:lnTo>
                  <a:pt x="1017238" y="1312159"/>
                </a:lnTo>
                <a:lnTo>
                  <a:pt x="1024157" y="1316959"/>
                </a:lnTo>
                <a:lnTo>
                  <a:pt x="1027496" y="1318588"/>
                </a:lnTo>
                <a:cubicBezTo>
                  <a:pt x="1029615" y="1319253"/>
                  <a:pt x="1031820" y="1319599"/>
                  <a:pt x="1034042" y="1319616"/>
                </a:cubicBezTo>
                <a:cubicBezTo>
                  <a:pt x="1038046" y="1319589"/>
                  <a:pt x="1041962" y="1318413"/>
                  <a:pt x="1045318" y="1316225"/>
                </a:cubicBezTo>
                <a:lnTo>
                  <a:pt x="1050804" y="1309025"/>
                </a:lnTo>
                <a:lnTo>
                  <a:pt x="1053050" y="1302058"/>
                </a:lnTo>
                <a:lnTo>
                  <a:pt x="1053050" y="1299021"/>
                </a:lnTo>
                <a:lnTo>
                  <a:pt x="1058950" y="1292558"/>
                </a:lnTo>
                <a:lnTo>
                  <a:pt x="1061768" y="1284453"/>
                </a:lnTo>
                <a:lnTo>
                  <a:pt x="1061007" y="1272970"/>
                </a:lnTo>
                <a:cubicBezTo>
                  <a:pt x="1056605" y="1260916"/>
                  <a:pt x="1048733" y="1256671"/>
                  <a:pt x="1041516" y="1256671"/>
                </a:cubicBezTo>
                <a:moveTo>
                  <a:pt x="872302" y="1506216"/>
                </a:moveTo>
                <a:cubicBezTo>
                  <a:pt x="868058" y="1506192"/>
                  <a:pt x="864050" y="1508153"/>
                  <a:pt x="861464" y="1511520"/>
                </a:cubicBezTo>
                <a:cubicBezTo>
                  <a:pt x="857906" y="1516646"/>
                  <a:pt x="857090" y="1523191"/>
                  <a:pt x="859287" y="1529033"/>
                </a:cubicBezTo>
                <a:cubicBezTo>
                  <a:pt x="860587" y="1533525"/>
                  <a:pt x="863834" y="1537197"/>
                  <a:pt x="868130" y="1539038"/>
                </a:cubicBezTo>
                <a:cubicBezTo>
                  <a:pt x="869515" y="1539573"/>
                  <a:pt x="870989" y="1539847"/>
                  <a:pt x="872474" y="1539847"/>
                </a:cubicBezTo>
                <a:cubicBezTo>
                  <a:pt x="875042" y="1539826"/>
                  <a:pt x="877548" y="1539048"/>
                  <a:pt x="879674" y="1537605"/>
                </a:cubicBezTo>
                <a:lnTo>
                  <a:pt x="882249" y="1534053"/>
                </a:lnTo>
                <a:lnTo>
                  <a:pt x="883455" y="1530333"/>
                </a:lnTo>
                <a:lnTo>
                  <a:pt x="882663" y="1529712"/>
                </a:lnTo>
                <a:lnTo>
                  <a:pt x="885207" y="1525221"/>
                </a:lnTo>
                <a:lnTo>
                  <a:pt x="885759" y="1519324"/>
                </a:lnTo>
                <a:lnTo>
                  <a:pt x="884131" y="1514524"/>
                </a:lnTo>
                <a:lnTo>
                  <a:pt x="882355" y="1511740"/>
                </a:lnTo>
                <a:lnTo>
                  <a:pt x="878501" y="1508133"/>
                </a:lnTo>
                <a:lnTo>
                  <a:pt x="875758" y="1506631"/>
                </a:lnTo>
                <a:cubicBezTo>
                  <a:pt x="874634" y="1506367"/>
                  <a:pt x="873485" y="1506233"/>
                  <a:pt x="872330" y="1506230"/>
                </a:cubicBezTo>
                <a:moveTo>
                  <a:pt x="627872" y="1396265"/>
                </a:moveTo>
                <a:cubicBezTo>
                  <a:pt x="612183" y="1402248"/>
                  <a:pt x="603907" y="1419446"/>
                  <a:pt x="609015" y="1435440"/>
                </a:cubicBezTo>
                <a:cubicBezTo>
                  <a:pt x="610483" y="1439777"/>
                  <a:pt x="612924" y="1443720"/>
                  <a:pt x="616154" y="1446967"/>
                </a:cubicBezTo>
                <a:lnTo>
                  <a:pt x="622157" y="1450306"/>
                </a:lnTo>
                <a:lnTo>
                  <a:pt x="627615" y="1451506"/>
                </a:lnTo>
                <a:lnTo>
                  <a:pt x="634404" y="1450944"/>
                </a:lnTo>
                <a:lnTo>
                  <a:pt x="645279" y="1446521"/>
                </a:lnTo>
                <a:lnTo>
                  <a:pt x="652222" y="1439482"/>
                </a:lnTo>
                <a:lnTo>
                  <a:pt x="655332" y="1432066"/>
                </a:lnTo>
                <a:lnTo>
                  <a:pt x="655675" y="1421691"/>
                </a:lnTo>
                <a:lnTo>
                  <a:pt x="650847" y="1407518"/>
                </a:lnTo>
                <a:lnTo>
                  <a:pt x="644271" y="1399838"/>
                </a:lnTo>
                <a:lnTo>
                  <a:pt x="637414" y="1396502"/>
                </a:lnTo>
                <a:lnTo>
                  <a:pt x="627883" y="1396265"/>
                </a:lnTo>
                <a:moveTo>
                  <a:pt x="934593" y="1284113"/>
                </a:moveTo>
                <a:cubicBezTo>
                  <a:pt x="928411" y="1284192"/>
                  <a:pt x="922411" y="1286205"/>
                  <a:pt x="917429" y="1289866"/>
                </a:cubicBezTo>
                <a:lnTo>
                  <a:pt x="912550" y="1296494"/>
                </a:lnTo>
                <a:lnTo>
                  <a:pt x="910414" y="1302888"/>
                </a:lnTo>
                <a:lnTo>
                  <a:pt x="910956" y="1314154"/>
                </a:lnTo>
                <a:cubicBezTo>
                  <a:pt x="914717" y="1326360"/>
                  <a:pt x="925956" y="1334719"/>
                  <a:pt x="938727" y="1334811"/>
                </a:cubicBezTo>
                <a:lnTo>
                  <a:pt x="940963" y="1335093"/>
                </a:lnTo>
                <a:lnTo>
                  <a:pt x="948873" y="1333080"/>
                </a:lnTo>
                <a:lnTo>
                  <a:pt x="954423" y="1329309"/>
                </a:lnTo>
                <a:lnTo>
                  <a:pt x="959508" y="1322376"/>
                </a:lnTo>
                <a:cubicBezTo>
                  <a:pt x="961688" y="1315958"/>
                  <a:pt x="961702" y="1309005"/>
                  <a:pt x="959552" y="1302576"/>
                </a:cubicBezTo>
                <a:cubicBezTo>
                  <a:pt x="956957" y="1294728"/>
                  <a:pt x="950947" y="1288474"/>
                  <a:pt x="943205" y="1285577"/>
                </a:cubicBezTo>
                <a:cubicBezTo>
                  <a:pt x="940442" y="1284614"/>
                  <a:pt x="937534" y="1284120"/>
                  <a:pt x="934606" y="1284124"/>
                </a:cubicBezTo>
                <a:moveTo>
                  <a:pt x="1485955" y="1274887"/>
                </a:moveTo>
                <a:lnTo>
                  <a:pt x="1478793" y="1276680"/>
                </a:lnTo>
                <a:cubicBezTo>
                  <a:pt x="1475422" y="1282217"/>
                  <a:pt x="1476015" y="1287902"/>
                  <a:pt x="1478991" y="1294258"/>
                </a:cubicBezTo>
                <a:cubicBezTo>
                  <a:pt x="1480370" y="1296676"/>
                  <a:pt x="1481035" y="1299432"/>
                  <a:pt x="1480905" y="1302213"/>
                </a:cubicBezTo>
                <a:lnTo>
                  <a:pt x="1487988" y="1308384"/>
                </a:lnTo>
                <a:lnTo>
                  <a:pt x="1501051" y="1303080"/>
                </a:lnTo>
                <a:lnTo>
                  <a:pt x="1502494" y="1293158"/>
                </a:lnTo>
                <a:cubicBezTo>
                  <a:pt x="1499669" y="1290662"/>
                  <a:pt x="1497204" y="1287792"/>
                  <a:pt x="1495161" y="1284624"/>
                </a:cubicBezTo>
                <a:cubicBezTo>
                  <a:pt x="1492785" y="1280784"/>
                  <a:pt x="1489651" y="1277469"/>
                  <a:pt x="1485955" y="1274877"/>
                </a:cubicBezTo>
                <a:moveTo>
                  <a:pt x="124634" y="1387378"/>
                </a:moveTo>
                <a:lnTo>
                  <a:pt x="125892" y="1404521"/>
                </a:lnTo>
                <a:lnTo>
                  <a:pt x="130911" y="1397400"/>
                </a:lnTo>
                <a:cubicBezTo>
                  <a:pt x="131466" y="1395809"/>
                  <a:pt x="131682" y="1394122"/>
                  <a:pt x="131546" y="1392446"/>
                </a:cubicBezTo>
                <a:lnTo>
                  <a:pt x="124634" y="1387396"/>
                </a:lnTo>
                <a:moveTo>
                  <a:pt x="781922" y="1076380"/>
                </a:moveTo>
                <a:lnTo>
                  <a:pt x="777557" y="1078152"/>
                </a:lnTo>
                <a:lnTo>
                  <a:pt x="770950" y="1084509"/>
                </a:lnTo>
                <a:lnTo>
                  <a:pt x="766935" y="1093166"/>
                </a:lnTo>
                <a:cubicBezTo>
                  <a:pt x="765646" y="1096817"/>
                  <a:pt x="765228" y="1100719"/>
                  <a:pt x="765708" y="1104562"/>
                </a:cubicBezTo>
                <a:lnTo>
                  <a:pt x="771194" y="1114060"/>
                </a:lnTo>
                <a:lnTo>
                  <a:pt x="778051" y="1118956"/>
                </a:lnTo>
                <a:lnTo>
                  <a:pt x="781524" y="1120670"/>
                </a:lnTo>
                <a:cubicBezTo>
                  <a:pt x="783691" y="1121373"/>
                  <a:pt x="785954" y="1121743"/>
                  <a:pt x="788230" y="1121764"/>
                </a:cubicBezTo>
                <a:cubicBezTo>
                  <a:pt x="792252" y="1121740"/>
                  <a:pt x="796181" y="1120536"/>
                  <a:pt x="799524" y="1118301"/>
                </a:cubicBezTo>
                <a:lnTo>
                  <a:pt x="804927" y="1111176"/>
                </a:lnTo>
                <a:lnTo>
                  <a:pt x="807214" y="1104209"/>
                </a:lnTo>
                <a:lnTo>
                  <a:pt x="807135" y="1094928"/>
                </a:lnTo>
                <a:lnTo>
                  <a:pt x="804681" y="1087728"/>
                </a:lnTo>
                <a:lnTo>
                  <a:pt x="798245" y="1080137"/>
                </a:lnTo>
                <a:lnTo>
                  <a:pt x="791443" y="1076736"/>
                </a:lnTo>
                <a:lnTo>
                  <a:pt x="781946" y="1076349"/>
                </a:lnTo>
                <a:moveTo>
                  <a:pt x="919963" y="994793"/>
                </a:moveTo>
                <a:lnTo>
                  <a:pt x="913280" y="996648"/>
                </a:lnTo>
                <a:lnTo>
                  <a:pt x="908432" y="999772"/>
                </a:lnTo>
                <a:lnTo>
                  <a:pt x="903636" y="1005370"/>
                </a:lnTo>
                <a:cubicBezTo>
                  <a:pt x="900862" y="1011627"/>
                  <a:pt x="900615" y="1018714"/>
                  <a:pt x="902950" y="1025150"/>
                </a:cubicBezTo>
                <a:cubicBezTo>
                  <a:pt x="905635" y="1033265"/>
                  <a:pt x="911652" y="1039851"/>
                  <a:pt x="919490" y="1043263"/>
                </a:cubicBezTo>
                <a:lnTo>
                  <a:pt x="928479" y="1043136"/>
                </a:lnTo>
                <a:lnTo>
                  <a:pt x="935066" y="1040225"/>
                </a:lnTo>
                <a:lnTo>
                  <a:pt x="941549" y="1033594"/>
                </a:lnTo>
                <a:cubicBezTo>
                  <a:pt x="945053" y="1026617"/>
                  <a:pt x="945711" y="1018557"/>
                  <a:pt x="943387" y="1011103"/>
                </a:cubicBezTo>
                <a:cubicBezTo>
                  <a:pt x="940017" y="1001105"/>
                  <a:pt x="930495" y="994495"/>
                  <a:pt x="919949" y="994831"/>
                </a:cubicBezTo>
                <a:moveTo>
                  <a:pt x="1253827" y="929150"/>
                </a:moveTo>
                <a:cubicBezTo>
                  <a:pt x="1250059" y="929482"/>
                  <a:pt x="1246706" y="931666"/>
                  <a:pt x="1244878" y="934978"/>
                </a:cubicBezTo>
                <a:cubicBezTo>
                  <a:pt x="1241384" y="941054"/>
                  <a:pt x="1243414" y="950997"/>
                  <a:pt x="1249040" y="953801"/>
                </a:cubicBezTo>
                <a:cubicBezTo>
                  <a:pt x="1250155" y="954350"/>
                  <a:pt x="1251382" y="954638"/>
                  <a:pt x="1252623" y="954638"/>
                </a:cubicBezTo>
                <a:cubicBezTo>
                  <a:pt x="1253768" y="954634"/>
                  <a:pt x="1254900" y="954401"/>
                  <a:pt x="1255953" y="953952"/>
                </a:cubicBezTo>
                <a:lnTo>
                  <a:pt x="1258531" y="944997"/>
                </a:lnTo>
                <a:cubicBezTo>
                  <a:pt x="1260739" y="942038"/>
                  <a:pt x="1261356" y="938184"/>
                  <a:pt x="1260180" y="934683"/>
                </a:cubicBezTo>
                <a:lnTo>
                  <a:pt x="1258716" y="931653"/>
                </a:lnTo>
                <a:lnTo>
                  <a:pt x="1253827" y="929143"/>
                </a:lnTo>
                <a:moveTo>
                  <a:pt x="1233074" y="1057985"/>
                </a:moveTo>
                <a:cubicBezTo>
                  <a:pt x="1228370" y="1057913"/>
                  <a:pt x="1223947" y="1060204"/>
                  <a:pt x="1221293" y="1064088"/>
                </a:cubicBezTo>
                <a:cubicBezTo>
                  <a:pt x="1218135" y="1068916"/>
                  <a:pt x="1217477" y="1074967"/>
                  <a:pt x="1219527" y="1080360"/>
                </a:cubicBezTo>
                <a:cubicBezTo>
                  <a:pt x="1221036" y="1085719"/>
                  <a:pt x="1225222" y="1089905"/>
                  <a:pt x="1230581" y="1091414"/>
                </a:cubicBezTo>
                <a:cubicBezTo>
                  <a:pt x="1231517" y="1091633"/>
                  <a:pt x="1232474" y="1091750"/>
                  <a:pt x="1233437" y="1091757"/>
                </a:cubicBezTo>
                <a:cubicBezTo>
                  <a:pt x="1237716" y="1091630"/>
                  <a:pt x="1241724" y="1089634"/>
                  <a:pt x="1244409" y="1086298"/>
                </a:cubicBezTo>
                <a:lnTo>
                  <a:pt x="1245992" y="1082983"/>
                </a:lnTo>
                <a:lnTo>
                  <a:pt x="1247090" y="1077041"/>
                </a:lnTo>
                <a:lnTo>
                  <a:pt x="1246812" y="1073321"/>
                </a:lnTo>
                <a:lnTo>
                  <a:pt x="1244412" y="1066238"/>
                </a:lnTo>
                <a:lnTo>
                  <a:pt x="1242403" y="1063248"/>
                </a:lnTo>
                <a:lnTo>
                  <a:pt x="1238028" y="1059504"/>
                </a:lnTo>
                <a:lnTo>
                  <a:pt x="1234798" y="1058092"/>
                </a:lnTo>
                <a:cubicBezTo>
                  <a:pt x="1234229" y="1058033"/>
                  <a:pt x="1233656" y="1058002"/>
                  <a:pt x="1233084" y="1058002"/>
                </a:cubicBezTo>
                <a:moveTo>
                  <a:pt x="1132579" y="1726262"/>
                </a:moveTo>
                <a:lnTo>
                  <a:pt x="1127522" y="1735286"/>
                </a:lnTo>
                <a:lnTo>
                  <a:pt x="1128146" y="1737343"/>
                </a:lnTo>
                <a:lnTo>
                  <a:pt x="1128955" y="1740161"/>
                </a:lnTo>
                <a:cubicBezTo>
                  <a:pt x="1129702" y="1743144"/>
                  <a:pt x="1131828" y="1745592"/>
                  <a:pt x="1134677" y="1746748"/>
                </a:cubicBezTo>
                <a:cubicBezTo>
                  <a:pt x="1135308" y="1746940"/>
                  <a:pt x="1135963" y="1747039"/>
                  <a:pt x="1136621" y="1747039"/>
                </a:cubicBezTo>
                <a:cubicBezTo>
                  <a:pt x="1138966" y="1746909"/>
                  <a:pt x="1141188" y="1745935"/>
                  <a:pt x="1142871" y="1744296"/>
                </a:cubicBezTo>
                <a:lnTo>
                  <a:pt x="1144311" y="1742239"/>
                </a:lnTo>
                <a:cubicBezTo>
                  <a:pt x="1145601" y="1739633"/>
                  <a:pt x="1145844" y="1736633"/>
                  <a:pt x="1144997" y="1733853"/>
                </a:cubicBezTo>
                <a:cubicBezTo>
                  <a:pt x="1142854" y="1727592"/>
                  <a:pt x="1135616" y="1726653"/>
                  <a:pt x="1132579" y="1726265"/>
                </a:cubicBezTo>
                <a:moveTo>
                  <a:pt x="843783" y="846151"/>
                </a:moveTo>
                <a:cubicBezTo>
                  <a:pt x="834753" y="846247"/>
                  <a:pt x="826527" y="851359"/>
                  <a:pt x="822441" y="859413"/>
                </a:cubicBezTo>
                <a:lnTo>
                  <a:pt x="820778" y="866578"/>
                </a:lnTo>
                <a:lnTo>
                  <a:pt x="820870" y="872654"/>
                </a:lnTo>
                <a:lnTo>
                  <a:pt x="822927" y="879751"/>
                </a:lnTo>
                <a:cubicBezTo>
                  <a:pt x="827936" y="887681"/>
                  <a:pt x="835754" y="893424"/>
                  <a:pt x="844819" y="895834"/>
                </a:cubicBezTo>
                <a:lnTo>
                  <a:pt x="852084" y="896088"/>
                </a:lnTo>
                <a:lnTo>
                  <a:pt x="857686" y="894446"/>
                </a:lnTo>
                <a:lnTo>
                  <a:pt x="863772" y="890331"/>
                </a:lnTo>
                <a:cubicBezTo>
                  <a:pt x="869765" y="883056"/>
                  <a:pt x="871579" y="873206"/>
                  <a:pt x="868572" y="864274"/>
                </a:cubicBezTo>
                <a:cubicBezTo>
                  <a:pt x="865287" y="854362"/>
                  <a:pt x="856490" y="847303"/>
                  <a:pt x="846101" y="846247"/>
                </a:cubicBezTo>
                <a:cubicBezTo>
                  <a:pt x="845330" y="846171"/>
                  <a:pt x="844565" y="846134"/>
                  <a:pt x="843800" y="846134"/>
                </a:cubicBezTo>
                <a:moveTo>
                  <a:pt x="375200" y="1385068"/>
                </a:moveTo>
                <a:lnTo>
                  <a:pt x="372900" y="1385198"/>
                </a:lnTo>
                <a:cubicBezTo>
                  <a:pt x="368696" y="1386374"/>
                  <a:pt x="365031" y="1388976"/>
                  <a:pt x="362532" y="1392552"/>
                </a:cubicBezTo>
                <a:lnTo>
                  <a:pt x="362724" y="1392789"/>
                </a:lnTo>
                <a:lnTo>
                  <a:pt x="360955" y="1394242"/>
                </a:lnTo>
                <a:lnTo>
                  <a:pt x="357248" y="1401000"/>
                </a:lnTo>
                <a:lnTo>
                  <a:pt x="356515" y="1405876"/>
                </a:lnTo>
                <a:lnTo>
                  <a:pt x="357416" y="1409338"/>
                </a:lnTo>
                <a:cubicBezTo>
                  <a:pt x="358836" y="1413940"/>
                  <a:pt x="362100" y="1417749"/>
                  <a:pt x="366430" y="1419857"/>
                </a:cubicBezTo>
                <a:cubicBezTo>
                  <a:pt x="368463" y="1420773"/>
                  <a:pt x="370668" y="1421242"/>
                  <a:pt x="372896" y="1421229"/>
                </a:cubicBezTo>
                <a:cubicBezTo>
                  <a:pt x="377412" y="1420972"/>
                  <a:pt x="381814" y="1419696"/>
                  <a:pt x="385767" y="1417495"/>
                </a:cubicBezTo>
                <a:lnTo>
                  <a:pt x="388904" y="1414066"/>
                </a:lnTo>
                <a:lnTo>
                  <a:pt x="391778" y="1406990"/>
                </a:lnTo>
                <a:lnTo>
                  <a:pt x="391952" y="1401988"/>
                </a:lnTo>
                <a:lnTo>
                  <a:pt x="391483" y="1400469"/>
                </a:lnTo>
                <a:cubicBezTo>
                  <a:pt x="389844" y="1394743"/>
                  <a:pt x="386227" y="1389789"/>
                  <a:pt x="381276" y="1386480"/>
                </a:cubicBezTo>
                <a:lnTo>
                  <a:pt x="379016" y="1385650"/>
                </a:lnTo>
                <a:lnTo>
                  <a:pt x="375200" y="1385092"/>
                </a:lnTo>
                <a:moveTo>
                  <a:pt x="660512" y="1088914"/>
                </a:moveTo>
                <a:lnTo>
                  <a:pt x="653998" y="1091568"/>
                </a:lnTo>
                <a:lnTo>
                  <a:pt x="646736" y="1099454"/>
                </a:lnTo>
                <a:lnTo>
                  <a:pt x="643901" y="1107535"/>
                </a:lnTo>
                <a:lnTo>
                  <a:pt x="644666" y="1119192"/>
                </a:lnTo>
                <a:cubicBezTo>
                  <a:pt x="649839" y="1132968"/>
                  <a:pt x="658699" y="1135378"/>
                  <a:pt x="664315" y="1135378"/>
                </a:cubicBezTo>
                <a:cubicBezTo>
                  <a:pt x="665683" y="1135378"/>
                  <a:pt x="667047" y="1135238"/>
                  <a:pt x="668385" y="1134957"/>
                </a:cubicBezTo>
                <a:lnTo>
                  <a:pt x="676356" y="1128967"/>
                </a:lnTo>
                <a:lnTo>
                  <a:pt x="681578" y="1119857"/>
                </a:lnTo>
                <a:cubicBezTo>
                  <a:pt x="683772" y="1115331"/>
                  <a:pt x="684718" y="1110305"/>
                  <a:pt x="684320" y="1105293"/>
                </a:cubicBezTo>
                <a:lnTo>
                  <a:pt x="678547" y="1095052"/>
                </a:lnTo>
                <a:lnTo>
                  <a:pt x="671436" y="1090179"/>
                </a:lnTo>
                <a:lnTo>
                  <a:pt x="660502" y="1088935"/>
                </a:lnTo>
                <a:moveTo>
                  <a:pt x="645296" y="0"/>
                </a:moveTo>
                <a:cubicBezTo>
                  <a:pt x="644343" y="8"/>
                  <a:pt x="643401" y="199"/>
                  <a:pt x="642519" y="562"/>
                </a:cubicBezTo>
                <a:cubicBezTo>
                  <a:pt x="639382" y="2004"/>
                  <a:pt x="636927" y="4602"/>
                  <a:pt x="635662" y="7814"/>
                </a:cubicBezTo>
                <a:cubicBezTo>
                  <a:pt x="634555" y="10146"/>
                  <a:pt x="634366" y="12810"/>
                  <a:pt x="635138" y="15274"/>
                </a:cubicBezTo>
                <a:lnTo>
                  <a:pt x="640754" y="12987"/>
                </a:lnTo>
                <a:lnTo>
                  <a:pt x="641563" y="14739"/>
                </a:lnTo>
                <a:cubicBezTo>
                  <a:pt x="641796" y="14840"/>
                  <a:pt x="642050" y="14892"/>
                  <a:pt x="642303" y="14890"/>
                </a:cubicBezTo>
                <a:cubicBezTo>
                  <a:pt x="644669" y="14890"/>
                  <a:pt x="647237" y="10625"/>
                  <a:pt x="647289" y="9747"/>
                </a:cubicBezTo>
                <a:lnTo>
                  <a:pt x="646335" y="7498"/>
                </a:lnTo>
                <a:lnTo>
                  <a:pt x="651921" y="5211"/>
                </a:lnTo>
                <a:cubicBezTo>
                  <a:pt x="651104" y="2207"/>
                  <a:pt x="648413" y="93"/>
                  <a:pt x="645300" y="10"/>
                </a:cubicBezTo>
                <a:moveTo>
                  <a:pt x="496568" y="824986"/>
                </a:moveTo>
                <a:cubicBezTo>
                  <a:pt x="492530" y="825007"/>
                  <a:pt x="488563" y="826042"/>
                  <a:pt x="485031" y="827997"/>
                </a:cubicBezTo>
                <a:lnTo>
                  <a:pt x="479312" y="834459"/>
                </a:lnTo>
                <a:lnTo>
                  <a:pt x="476546" y="840912"/>
                </a:lnTo>
                <a:lnTo>
                  <a:pt x="475702" y="849826"/>
                </a:lnTo>
                <a:cubicBezTo>
                  <a:pt x="476223" y="852069"/>
                  <a:pt x="476758" y="854122"/>
                  <a:pt x="477416" y="855998"/>
                </a:cubicBezTo>
                <a:cubicBezTo>
                  <a:pt x="483149" y="872815"/>
                  <a:pt x="495022" y="878722"/>
                  <a:pt x="504722" y="878722"/>
                </a:cubicBezTo>
                <a:cubicBezTo>
                  <a:pt x="505250" y="878722"/>
                  <a:pt x="505767" y="878722"/>
                  <a:pt x="506278" y="878671"/>
                </a:cubicBezTo>
                <a:lnTo>
                  <a:pt x="512991" y="875928"/>
                </a:lnTo>
                <a:lnTo>
                  <a:pt x="517613" y="872157"/>
                </a:lnTo>
                <a:lnTo>
                  <a:pt x="521755" y="866085"/>
                </a:lnTo>
                <a:cubicBezTo>
                  <a:pt x="524035" y="859210"/>
                  <a:pt x="523987" y="851777"/>
                  <a:pt x="521621" y="844934"/>
                </a:cubicBezTo>
                <a:cubicBezTo>
                  <a:pt x="519111" y="837003"/>
                  <a:pt x="513399" y="830482"/>
                  <a:pt x="505870" y="826951"/>
                </a:cubicBezTo>
                <a:cubicBezTo>
                  <a:pt x="502942" y="825675"/>
                  <a:pt x="499781" y="825014"/>
                  <a:pt x="496586" y="825007"/>
                </a:cubicBezTo>
                <a:moveTo>
                  <a:pt x="1195109" y="1431100"/>
                </a:moveTo>
                <a:cubicBezTo>
                  <a:pt x="1194434" y="1431100"/>
                  <a:pt x="1193762" y="1431154"/>
                  <a:pt x="1193093" y="1431257"/>
                </a:cubicBezTo>
                <a:lnTo>
                  <a:pt x="1188818" y="1434103"/>
                </a:lnTo>
                <a:lnTo>
                  <a:pt x="1183716" y="1442551"/>
                </a:lnTo>
                <a:cubicBezTo>
                  <a:pt x="1182715" y="1445297"/>
                  <a:pt x="1182379" y="1448242"/>
                  <a:pt x="1182735" y="1451146"/>
                </a:cubicBezTo>
                <a:lnTo>
                  <a:pt x="1185434" y="1455830"/>
                </a:lnTo>
                <a:lnTo>
                  <a:pt x="1193155" y="1461264"/>
                </a:lnTo>
                <a:cubicBezTo>
                  <a:pt x="1195579" y="1462361"/>
                  <a:pt x="1198270" y="1462718"/>
                  <a:pt x="1200897" y="1462293"/>
                </a:cubicBezTo>
                <a:lnTo>
                  <a:pt x="1205124" y="1459426"/>
                </a:lnTo>
                <a:lnTo>
                  <a:pt x="1210164" y="1451068"/>
                </a:lnTo>
                <a:cubicBezTo>
                  <a:pt x="1211134" y="1448441"/>
                  <a:pt x="1211501" y="1445626"/>
                  <a:pt x="1211241" y="1442839"/>
                </a:cubicBezTo>
                <a:lnTo>
                  <a:pt x="1208648" y="1438090"/>
                </a:lnTo>
                <a:lnTo>
                  <a:pt x="1200660" y="1432262"/>
                </a:lnTo>
                <a:cubicBezTo>
                  <a:pt x="1198901" y="1431521"/>
                  <a:pt x="1197015" y="1431127"/>
                  <a:pt x="1195109" y="1431100"/>
                </a:cubicBezTo>
                <a:moveTo>
                  <a:pt x="12502" y="1056285"/>
                </a:moveTo>
                <a:cubicBezTo>
                  <a:pt x="9178" y="1056274"/>
                  <a:pt x="5967" y="1057495"/>
                  <a:pt x="3492" y="1059713"/>
                </a:cubicBezTo>
                <a:cubicBezTo>
                  <a:pt x="351" y="1062710"/>
                  <a:pt x="-790" y="1067242"/>
                  <a:pt x="557" y="1071370"/>
                </a:cubicBezTo>
                <a:lnTo>
                  <a:pt x="3228" y="1074748"/>
                </a:lnTo>
                <a:cubicBezTo>
                  <a:pt x="4891" y="1075598"/>
                  <a:pt x="6736" y="1076026"/>
                  <a:pt x="8604" y="1076002"/>
                </a:cubicBezTo>
                <a:cubicBezTo>
                  <a:pt x="11976" y="1076020"/>
                  <a:pt x="15235" y="1074789"/>
                  <a:pt x="17751" y="1072543"/>
                </a:cubicBezTo>
                <a:cubicBezTo>
                  <a:pt x="20877" y="1069584"/>
                  <a:pt x="22020" y="1065089"/>
                  <a:pt x="20686" y="1060999"/>
                </a:cubicBezTo>
                <a:lnTo>
                  <a:pt x="18015" y="1057639"/>
                </a:lnTo>
                <a:cubicBezTo>
                  <a:pt x="16320" y="1056734"/>
                  <a:pt x="14424" y="1056274"/>
                  <a:pt x="12502" y="1056298"/>
                </a:cubicBezTo>
                <a:moveTo>
                  <a:pt x="459142" y="1727201"/>
                </a:moveTo>
                <a:cubicBezTo>
                  <a:pt x="457750" y="1727201"/>
                  <a:pt x="456372" y="1727445"/>
                  <a:pt x="455066" y="1727921"/>
                </a:cubicBezTo>
                <a:cubicBezTo>
                  <a:pt x="449604" y="1729937"/>
                  <a:pt x="446676" y="1735872"/>
                  <a:pt x="448400" y="1741433"/>
                </a:cubicBezTo>
                <a:lnTo>
                  <a:pt x="452007" y="1745304"/>
                </a:lnTo>
                <a:cubicBezTo>
                  <a:pt x="453608" y="1745818"/>
                  <a:pt x="455282" y="1746082"/>
                  <a:pt x="456965" y="1746082"/>
                </a:cubicBezTo>
                <a:cubicBezTo>
                  <a:pt x="460757" y="1745973"/>
                  <a:pt x="464450" y="1744841"/>
                  <a:pt x="467652" y="1742805"/>
                </a:cubicBezTo>
                <a:lnTo>
                  <a:pt x="470275" y="1736414"/>
                </a:lnTo>
                <a:lnTo>
                  <a:pt x="469863" y="1734936"/>
                </a:lnTo>
                <a:cubicBezTo>
                  <a:pt x="468389" y="1730273"/>
                  <a:pt x="464031" y="1727129"/>
                  <a:pt x="459142" y="1727201"/>
                </a:cubicBezTo>
              </a:path>
            </a:pathLst>
          </a:custGeom>
          <a:solidFill>
            <a:srgbClr val="FFFFFF"/>
          </a:solidFill>
          <a:ln w="3429" cap="flat">
            <a:noFill/>
            <a:prstDash val="solid"/>
            <a:miter/>
          </a:ln>
        </p:spPr>
        <p:txBody>
          <a:bodyPr rtlCol="0" anchor="ctr"/>
          <a:lstStyle/>
          <a:p>
            <a:endParaRPr lang="zh-CN" altLang="en-US"/>
          </a:p>
        </p:txBody>
      </p:sp>
      <p:sp>
        <p:nvSpPr>
          <p:cNvPr id="16" name="任意多边形: 形状 15"/>
          <p:cNvSpPr/>
          <p:nvPr/>
        </p:nvSpPr>
        <p:spPr>
          <a:xfrm>
            <a:off x="9592961" y="-1530916"/>
            <a:ext cx="3866307" cy="4228072"/>
          </a:xfrm>
          <a:custGeom>
            <a:avLst/>
            <a:gdLst>
              <a:gd name="connsiteX0" fmla="*/ 1113336 w 3866307"/>
              <a:gd name="connsiteY0" fmla="*/ 0 h 4228072"/>
              <a:gd name="connsiteX1" fmla="*/ 737016 w 3866307"/>
              <a:gd name="connsiteY1" fmla="*/ 165315 h 4228072"/>
              <a:gd name="connsiteX2" fmla="*/ 168319 w 3866307"/>
              <a:gd name="connsiteY2" fmla="*/ 1043770 h 4228072"/>
              <a:gd name="connsiteX3" fmla="*/ 44856 w 3866307"/>
              <a:gd name="connsiteY3" fmla="*/ 1989370 h 4228072"/>
              <a:gd name="connsiteX4" fmla="*/ 803599 w 3866307"/>
              <a:gd name="connsiteY4" fmla="*/ 2667638 h 4228072"/>
              <a:gd name="connsiteX5" fmla="*/ 1458661 w 3866307"/>
              <a:gd name="connsiteY5" fmla="*/ 3033665 h 4228072"/>
              <a:gd name="connsiteX6" fmla="*/ 1905885 w 3866307"/>
              <a:gd name="connsiteY6" fmla="*/ 3871330 h 4228072"/>
              <a:gd name="connsiteX7" fmla="*/ 2899382 w 3866307"/>
              <a:gd name="connsiteY7" fmla="*/ 4206930 h 4228072"/>
              <a:gd name="connsiteX8" fmla="*/ 3866308 w 3866307"/>
              <a:gd name="connsiteY8" fmla="*/ 3717854 h 42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6307" h="4228072">
                <a:moveTo>
                  <a:pt x="1113336" y="0"/>
                </a:moveTo>
                <a:cubicBezTo>
                  <a:pt x="784536" y="19755"/>
                  <a:pt x="836410" y="53181"/>
                  <a:pt x="737016" y="165315"/>
                </a:cubicBezTo>
                <a:cubicBezTo>
                  <a:pt x="507713" y="423946"/>
                  <a:pt x="315301" y="721152"/>
                  <a:pt x="168319" y="1043770"/>
                </a:cubicBezTo>
                <a:cubicBezTo>
                  <a:pt x="35496" y="1335333"/>
                  <a:pt x="-60401" y="1678234"/>
                  <a:pt x="44856" y="1989370"/>
                </a:cubicBezTo>
                <a:cubicBezTo>
                  <a:pt x="161187" y="2333074"/>
                  <a:pt x="487930" y="2538703"/>
                  <a:pt x="803599" y="2667638"/>
                </a:cubicBezTo>
                <a:cubicBezTo>
                  <a:pt x="1035198" y="2762246"/>
                  <a:pt x="1285862" y="2839618"/>
                  <a:pt x="1458661" y="3033665"/>
                </a:cubicBezTo>
                <a:cubicBezTo>
                  <a:pt x="1666605" y="3267151"/>
                  <a:pt x="1716422" y="3620122"/>
                  <a:pt x="1905885" y="3871330"/>
                </a:cubicBezTo>
                <a:cubicBezTo>
                  <a:pt x="2137999" y="4179024"/>
                  <a:pt x="2545107" y="4275950"/>
                  <a:pt x="2899382" y="4206930"/>
                </a:cubicBezTo>
                <a:cubicBezTo>
                  <a:pt x="3253656" y="4137909"/>
                  <a:pt x="3567370" y="3930381"/>
                  <a:pt x="3866308" y="3717854"/>
                </a:cubicBezTo>
              </a:path>
            </a:pathLst>
          </a:custGeom>
          <a:noFill/>
          <a:ln w="10286" cap="flat">
            <a:solidFill>
              <a:srgbClr val="E15834"/>
            </a:solidFill>
            <a:prstDash val="solid"/>
            <a:miter/>
          </a:ln>
        </p:spPr>
        <p:txBody>
          <a:bodyPr rtlCol="0" anchor="ctr"/>
          <a:lstStyle/>
          <a:p>
            <a:endParaRPr lang="zh-CN" altLang="en-US"/>
          </a:p>
        </p:txBody>
      </p:sp>
      <p:sp>
        <p:nvSpPr>
          <p:cNvPr id="17" name="任意多边形: 形状 16"/>
          <p:cNvSpPr/>
          <p:nvPr/>
        </p:nvSpPr>
        <p:spPr>
          <a:xfrm>
            <a:off x="-2114574" y="272757"/>
            <a:ext cx="3155544" cy="4590487"/>
          </a:xfrm>
          <a:custGeom>
            <a:avLst/>
            <a:gdLst>
              <a:gd name="connsiteX0" fmla="*/ 1555186 w 3155544"/>
              <a:gd name="connsiteY0" fmla="*/ 4551566 h 4590487"/>
              <a:gd name="connsiteX1" fmla="*/ 1963303 w 3155544"/>
              <a:gd name="connsiteY1" fmla="*/ 4502605 h 4590487"/>
              <a:gd name="connsiteX2" fmla="*/ 2762503 w 3155544"/>
              <a:gd name="connsiteY2" fmla="*/ 3827070 h 4590487"/>
              <a:gd name="connsiteX3" fmla="*/ 3155136 w 3155544"/>
              <a:gd name="connsiteY3" fmla="*/ 2958041 h 4590487"/>
              <a:gd name="connsiteX4" fmla="*/ 2625974 w 3155544"/>
              <a:gd name="connsiteY4" fmla="*/ 2088730 h 4590487"/>
              <a:gd name="connsiteX5" fmla="*/ 2105349 w 3155544"/>
              <a:gd name="connsiteY5" fmla="*/ 1548305 h 4590487"/>
              <a:gd name="connsiteX6" fmla="*/ 1920549 w 3155544"/>
              <a:gd name="connsiteY6" fmla="*/ 616882 h 4590487"/>
              <a:gd name="connsiteX7" fmla="*/ 1067273 w 3155544"/>
              <a:gd name="connsiteY7" fmla="*/ 7343 h 4590487"/>
              <a:gd name="connsiteX8" fmla="*/ 0 w 3155544"/>
              <a:gd name="connsiteY8" fmla="*/ 194670 h 45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5544" h="4590487">
                <a:moveTo>
                  <a:pt x="1555186" y="4551566"/>
                </a:moveTo>
                <a:cubicBezTo>
                  <a:pt x="1875559" y="4628125"/>
                  <a:pt x="1835616" y="4581051"/>
                  <a:pt x="1963303" y="4502605"/>
                </a:cubicBezTo>
                <a:cubicBezTo>
                  <a:pt x="2257797" y="4321680"/>
                  <a:pt x="2528191" y="4093131"/>
                  <a:pt x="2762503" y="3827070"/>
                </a:cubicBezTo>
                <a:cubicBezTo>
                  <a:pt x="2974251" y="3586621"/>
                  <a:pt x="3165573" y="3286326"/>
                  <a:pt x="3155136" y="2958041"/>
                </a:cubicBezTo>
                <a:cubicBezTo>
                  <a:pt x="3143606" y="2595377"/>
                  <a:pt x="2890622" y="2303760"/>
                  <a:pt x="2625974" y="2088730"/>
                </a:cubicBezTo>
                <a:cubicBezTo>
                  <a:pt x="2431793" y="1930964"/>
                  <a:pt x="2214391" y="1784156"/>
                  <a:pt x="2105349" y="1548305"/>
                </a:cubicBezTo>
                <a:cubicBezTo>
                  <a:pt x="1974144" y="1264511"/>
                  <a:pt x="2028957" y="912281"/>
                  <a:pt x="1920549" y="616882"/>
                </a:cubicBezTo>
                <a:cubicBezTo>
                  <a:pt x="1787763" y="255068"/>
                  <a:pt x="1426327" y="44135"/>
                  <a:pt x="1067273" y="7343"/>
                </a:cubicBezTo>
                <a:cubicBezTo>
                  <a:pt x="708219" y="-29449"/>
                  <a:pt x="347763" y="78078"/>
                  <a:pt x="0" y="194670"/>
                </a:cubicBezTo>
              </a:path>
            </a:pathLst>
          </a:custGeom>
          <a:noFill/>
          <a:ln w="10286" cap="flat">
            <a:solidFill>
              <a:srgbClr val="E15834"/>
            </a:solidFill>
            <a:prstDash val="solid"/>
            <a:miter/>
          </a:ln>
        </p:spPr>
        <p:txBody>
          <a:bodyPr rtlCol="0" anchor="ctr"/>
          <a:lstStyle/>
          <a:p>
            <a:endParaRPr lang="zh-CN" altLang="en-US"/>
          </a:p>
        </p:txBody>
      </p:sp>
      <p:sp>
        <p:nvSpPr>
          <p:cNvPr id="18" name="任意多边形: 形状 17"/>
          <p:cNvSpPr/>
          <p:nvPr/>
        </p:nvSpPr>
        <p:spPr>
          <a:xfrm>
            <a:off x="10316811" y="5557559"/>
            <a:ext cx="556902" cy="556903"/>
          </a:xfrm>
          <a:custGeom>
            <a:avLst/>
            <a:gdLst>
              <a:gd name="connsiteX0" fmla="*/ 278468 w 556902"/>
              <a:gd name="connsiteY0" fmla="*/ 0 h 556903"/>
              <a:gd name="connsiteX1" fmla="*/ 0 w 556902"/>
              <a:gd name="connsiteY1" fmla="*/ 278435 h 556903"/>
              <a:gd name="connsiteX2" fmla="*/ 278434 w 556902"/>
              <a:gd name="connsiteY2" fmla="*/ 556903 h 556903"/>
              <a:gd name="connsiteX3" fmla="*/ 556903 w 556902"/>
              <a:gd name="connsiteY3" fmla="*/ 278469 h 556903"/>
              <a:gd name="connsiteX4" fmla="*/ 278468 w 556902"/>
              <a:gd name="connsiteY4" fmla="*/ 0 h 55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2" h="556903">
                <a:moveTo>
                  <a:pt x="278468" y="0"/>
                </a:moveTo>
                <a:cubicBezTo>
                  <a:pt x="124697" y="0"/>
                  <a:pt x="0" y="124663"/>
                  <a:pt x="0" y="278435"/>
                </a:cubicBezTo>
                <a:cubicBezTo>
                  <a:pt x="0" y="432206"/>
                  <a:pt x="124662" y="556903"/>
                  <a:pt x="278434" y="556903"/>
                </a:cubicBezTo>
                <a:cubicBezTo>
                  <a:pt x="432205" y="556903"/>
                  <a:pt x="556903" y="432240"/>
                  <a:pt x="556903" y="278469"/>
                </a:cubicBezTo>
                <a:cubicBezTo>
                  <a:pt x="556903" y="124697"/>
                  <a:pt x="432239" y="0"/>
                  <a:pt x="278468" y="0"/>
                </a:cubicBezTo>
              </a:path>
            </a:pathLst>
          </a:custGeom>
          <a:solidFill>
            <a:srgbClr val="E15834">
              <a:alpha val="12000"/>
            </a:srgbClr>
          </a:solidFill>
          <a:ln w="3429" cap="flat">
            <a:noFill/>
            <a:prstDash val="solid"/>
            <a:miter/>
          </a:ln>
        </p:spPr>
        <p:txBody>
          <a:bodyPr rtlCol="0" anchor="ctr"/>
          <a:lstStyle/>
          <a:p>
            <a:endParaRPr lang="zh-CN" altLang="en-US"/>
          </a:p>
        </p:txBody>
      </p:sp>
      <p:sp>
        <p:nvSpPr>
          <p:cNvPr id="20" name="任意多边形: 形状 19"/>
          <p:cNvSpPr/>
          <p:nvPr/>
        </p:nvSpPr>
        <p:spPr>
          <a:xfrm>
            <a:off x="11626285" y="3181593"/>
            <a:ext cx="358388" cy="358388"/>
          </a:xfrm>
          <a:custGeom>
            <a:avLst/>
            <a:gdLst>
              <a:gd name="connsiteX0" fmla="*/ 179177 w 358388"/>
              <a:gd name="connsiteY0" fmla="*/ 0 h 358388"/>
              <a:gd name="connsiteX1" fmla="*/ 0 w 358388"/>
              <a:gd name="connsiteY1" fmla="*/ 179211 h 358388"/>
              <a:gd name="connsiteX2" fmla="*/ 179212 w 358388"/>
              <a:gd name="connsiteY2" fmla="*/ 358388 h 358388"/>
              <a:gd name="connsiteX3" fmla="*/ 358389 w 358388"/>
              <a:gd name="connsiteY3" fmla="*/ 179215 h 358388"/>
              <a:gd name="connsiteX4" fmla="*/ 179212 w 358388"/>
              <a:gd name="connsiteY4" fmla="*/ 0 h 358388"/>
              <a:gd name="connsiteX5" fmla="*/ 179177 w 358388"/>
              <a:gd name="connsiteY5" fmla="*/ 0 h 3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8" h="358388">
                <a:moveTo>
                  <a:pt x="179177" y="0"/>
                </a:moveTo>
                <a:cubicBezTo>
                  <a:pt x="80194" y="10"/>
                  <a:pt x="0" y="80246"/>
                  <a:pt x="0" y="179211"/>
                </a:cubicBezTo>
                <a:cubicBezTo>
                  <a:pt x="0" y="278194"/>
                  <a:pt x="80228" y="358388"/>
                  <a:pt x="179212" y="358388"/>
                </a:cubicBezTo>
                <a:cubicBezTo>
                  <a:pt x="278160" y="358388"/>
                  <a:pt x="358389" y="278160"/>
                  <a:pt x="358389" y="179215"/>
                </a:cubicBezTo>
                <a:cubicBezTo>
                  <a:pt x="358389" y="80246"/>
                  <a:pt x="278160" y="7"/>
                  <a:pt x="179212" y="0"/>
                </a:cubicBezTo>
                <a:cubicBezTo>
                  <a:pt x="179177" y="0"/>
                  <a:pt x="179177" y="0"/>
                  <a:pt x="179177" y="0"/>
                </a:cubicBezTo>
              </a:path>
            </a:pathLst>
          </a:custGeom>
          <a:solidFill>
            <a:srgbClr val="E15834">
              <a:alpha val="12000"/>
            </a:srgbClr>
          </a:solidFill>
          <a:ln w="3429" cap="flat">
            <a:noFill/>
            <a:prstDash val="solid"/>
            <a:miter/>
          </a:ln>
        </p:spPr>
        <p:txBody>
          <a:bodyPr rtlCol="0" anchor="ctr"/>
          <a:lstStyle/>
          <a:p>
            <a:endParaRPr lang="zh-CN" altLang="en-US"/>
          </a:p>
        </p:txBody>
      </p:sp>
      <p:grpSp>
        <p:nvGrpSpPr>
          <p:cNvPr id="2" name="组合 1"/>
          <p:cNvGrpSpPr/>
          <p:nvPr/>
        </p:nvGrpSpPr>
        <p:grpSpPr>
          <a:xfrm>
            <a:off x="804903" y="314224"/>
            <a:ext cx="537973" cy="538874"/>
            <a:chOff x="545294" y="660456"/>
            <a:chExt cx="1073438" cy="1075236"/>
          </a:xfrm>
        </p:grpSpPr>
        <p:sp>
          <p:nvSpPr>
            <p:cNvPr id="22" name="任意多边形: 形状 21"/>
            <p:cNvSpPr/>
            <p:nvPr/>
          </p:nvSpPr>
          <p:spPr>
            <a:xfrm>
              <a:off x="545294" y="660456"/>
              <a:ext cx="1039108" cy="1075236"/>
            </a:xfrm>
            <a:custGeom>
              <a:avLst/>
              <a:gdLst>
                <a:gd name="connsiteX0" fmla="*/ 251291 w 1351010"/>
                <a:gd name="connsiteY0" fmla="*/ 226352 h 1397983"/>
                <a:gd name="connsiteX1" fmla="*/ 1191474 w 1351010"/>
                <a:gd name="connsiteY1" fmla="*/ 293655 h 1397983"/>
                <a:gd name="connsiteX2" fmla="*/ 1173851 w 1351010"/>
                <a:gd name="connsiteY2" fmla="*/ 1214637 h 1397983"/>
                <a:gd name="connsiteX3" fmla="*/ 223211 w 1351010"/>
                <a:gd name="connsiteY3" fmla="*/ 1181963 h 1397983"/>
                <a:gd name="connsiteX4" fmla="*/ 251291 w 1351010"/>
                <a:gd name="connsiteY4" fmla="*/ 226352 h 1397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010" h="1397983">
                  <a:moveTo>
                    <a:pt x="251291" y="226352"/>
                  </a:moveTo>
                  <a:cubicBezTo>
                    <a:pt x="491805" y="-135020"/>
                    <a:pt x="1104285" y="-27260"/>
                    <a:pt x="1191474" y="293655"/>
                  </a:cubicBezTo>
                  <a:cubicBezTo>
                    <a:pt x="1305543" y="713346"/>
                    <a:pt x="1493257" y="919437"/>
                    <a:pt x="1173851" y="1214637"/>
                  </a:cubicBezTo>
                  <a:cubicBezTo>
                    <a:pt x="854445" y="1509837"/>
                    <a:pt x="644445" y="1411197"/>
                    <a:pt x="223211" y="1181963"/>
                  </a:cubicBezTo>
                  <a:cubicBezTo>
                    <a:pt x="-158807" y="974054"/>
                    <a:pt x="16777" y="578672"/>
                    <a:pt x="251291" y="226352"/>
                  </a:cubicBezTo>
                  <a:close/>
                </a:path>
              </a:pathLst>
            </a:custGeom>
            <a:solidFill>
              <a:srgbClr val="FED061"/>
            </a:solidFill>
            <a:ln w="3429" cap="flat">
              <a:noFill/>
              <a:prstDash val="solid"/>
              <a:miter/>
            </a:ln>
          </p:spPr>
          <p:txBody>
            <a:bodyPr rtlCol="0" anchor="ctr"/>
            <a:lstStyle/>
            <a:p>
              <a:endParaRPr lang="zh-CN" altLang="en-US"/>
            </a:p>
          </p:txBody>
        </p:sp>
        <p:sp>
          <p:nvSpPr>
            <p:cNvPr id="23" name="任意多边形: 形状 22"/>
            <p:cNvSpPr/>
            <p:nvPr/>
          </p:nvSpPr>
          <p:spPr>
            <a:xfrm>
              <a:off x="609600" y="725081"/>
              <a:ext cx="1009132" cy="993778"/>
            </a:xfrm>
            <a:custGeom>
              <a:avLst/>
              <a:gdLst>
                <a:gd name="connsiteX0" fmla="*/ 802312 w 1312037"/>
                <a:gd name="connsiteY0" fmla="*/ 1749 h 1292075"/>
                <a:gd name="connsiteX1" fmla="*/ 1226049 w 1312037"/>
                <a:gd name="connsiteY1" fmla="*/ 810413 h 1292075"/>
                <a:gd name="connsiteX2" fmla="*/ 458529 w 1312037"/>
                <a:gd name="connsiteY2" fmla="*/ 1265281 h 1292075"/>
                <a:gd name="connsiteX3" fmla="*/ 952 w 1312037"/>
                <a:gd name="connsiteY3" fmla="*/ 465669 h 1292075"/>
                <a:gd name="connsiteX4" fmla="*/ 802312 w 1312037"/>
                <a:gd name="connsiteY4" fmla="*/ 1749 h 129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037" h="1292075">
                  <a:moveTo>
                    <a:pt x="802312" y="1749"/>
                  </a:moveTo>
                  <a:cubicBezTo>
                    <a:pt x="1222483" y="15669"/>
                    <a:pt x="1445889" y="575007"/>
                    <a:pt x="1226049" y="810413"/>
                  </a:cubicBezTo>
                  <a:cubicBezTo>
                    <a:pt x="938495" y="1118264"/>
                    <a:pt x="864438" y="1377875"/>
                    <a:pt x="458529" y="1265281"/>
                  </a:cubicBezTo>
                  <a:cubicBezTo>
                    <a:pt x="52620" y="1152687"/>
                    <a:pt x="26837" y="929418"/>
                    <a:pt x="952" y="465669"/>
                  </a:cubicBezTo>
                  <a:cubicBezTo>
                    <a:pt x="-22534" y="45086"/>
                    <a:pt x="392598" y="-11793"/>
                    <a:pt x="802312" y="1749"/>
                  </a:cubicBezTo>
                  <a:close/>
                </a:path>
              </a:pathLst>
            </a:custGeom>
            <a:solidFill>
              <a:schemeClr val="accent2"/>
            </a:solidFill>
            <a:ln w="3429" cap="flat">
              <a:noFill/>
              <a:prstDash val="solid"/>
              <a:miter/>
            </a:ln>
          </p:spPr>
          <p:txBody>
            <a:bodyPr rtlCol="0" anchor="ctr"/>
            <a:lstStyle/>
            <a:p>
              <a:pPr algn="ctr"/>
              <a:endParaRPr lang="zh-CN" altLang="en-US" sz="7200" dirty="0">
                <a:solidFill>
                  <a:schemeClr val="bg1"/>
                </a:solidFill>
                <a:latin typeface="+mj-ea"/>
                <a:ea typeface="+mj-ea"/>
              </a:endParaRPr>
            </a:p>
          </p:txBody>
        </p:sp>
      </p:grpSp>
      <p:sp>
        <p:nvSpPr>
          <p:cNvPr id="29" name="文本框 28"/>
          <p:cNvSpPr txBox="1"/>
          <p:nvPr/>
        </p:nvSpPr>
        <p:spPr>
          <a:xfrm>
            <a:off x="1464827" y="155874"/>
            <a:ext cx="5358968" cy="754374"/>
          </a:xfrm>
          <a:prstGeom prst="rect">
            <a:avLst/>
          </a:prstGeom>
          <a:noFill/>
        </p:spPr>
        <p:txBody>
          <a:bodyPr wrap="none" rtlCol="0" anchor="t">
            <a:spAutoFit/>
          </a:bodyPr>
          <a:lstStyle/>
          <a:p>
            <a:pPr>
              <a:lnSpc>
                <a:spcPct val="130000"/>
              </a:lnSpc>
            </a:pPr>
            <a:r>
              <a:rPr lang="en-US" altLang="zh-CN" sz="3600" b="1" dirty="0">
                <a:solidFill>
                  <a:schemeClr val="tx2"/>
                </a:solidFill>
                <a:latin typeface="Calibri" panose="020F0502020204030204" pitchFamily="34" charset="0"/>
                <a:ea typeface="+mj-ea"/>
                <a:cs typeface="Calibri" panose="020F0502020204030204" pitchFamily="34" charset="0"/>
              </a:rPr>
              <a:t>Motherhood Wage Penalty</a:t>
            </a:r>
          </a:p>
        </p:txBody>
      </p:sp>
      <p:sp>
        <p:nvSpPr>
          <p:cNvPr id="31" name="文本框 30"/>
          <p:cNvSpPr txBox="1"/>
          <p:nvPr/>
        </p:nvSpPr>
        <p:spPr>
          <a:xfrm>
            <a:off x="1464827" y="2082133"/>
            <a:ext cx="10415116" cy="570413"/>
          </a:xfrm>
          <a:prstGeom prst="rect">
            <a:avLst/>
          </a:prstGeom>
          <a:noFill/>
        </p:spPr>
        <p:txBody>
          <a:bodyPr wrap="square">
            <a:spAutoFit/>
          </a:bodyPr>
          <a:lstStyle/>
          <a:p>
            <a:pPr marL="457200" indent="-457200">
              <a:lnSpc>
                <a:spcPct val="130000"/>
              </a:lnSpc>
              <a:buFont typeface="Arial" panose="020B0604020202020204" pitchFamily="34" charset="0"/>
              <a:buChar char="•"/>
            </a:pPr>
            <a:r>
              <a:rPr lang="en-US" altLang="zh-CN" sz="2600" dirty="0">
                <a:solidFill>
                  <a:schemeClr val="tx2"/>
                </a:solidFill>
                <a:latin typeface="Calibri" panose="020F0502020204030204" pitchFamily="34" charset="0"/>
                <a:cs typeface="Calibri" panose="020F0502020204030204" pitchFamily="34" charset="0"/>
              </a:rPr>
              <a:t>Having young children limits mothers’ labour-market mobility</a:t>
            </a:r>
          </a:p>
        </p:txBody>
      </p:sp>
      <p:grpSp>
        <p:nvGrpSpPr>
          <p:cNvPr id="4" name="组合 3"/>
          <p:cNvGrpSpPr/>
          <p:nvPr/>
        </p:nvGrpSpPr>
        <p:grpSpPr>
          <a:xfrm>
            <a:off x="1548528" y="1331162"/>
            <a:ext cx="541072" cy="601715"/>
            <a:chOff x="1531332" y="1741921"/>
            <a:chExt cx="541072" cy="601715"/>
          </a:xfrm>
        </p:grpSpPr>
        <p:sp>
          <p:nvSpPr>
            <p:cNvPr id="21" name="Шестиугольник 57"/>
            <p:cNvSpPr/>
            <p:nvPr/>
          </p:nvSpPr>
          <p:spPr>
            <a:xfrm rot="5400000">
              <a:off x="1501010" y="1772243"/>
              <a:ext cx="601715" cy="541072"/>
            </a:xfrm>
            <a:prstGeom prst="hexagon">
              <a:avLst/>
            </a:prstGeom>
            <a:solidFill>
              <a:schemeClr val="accent1"/>
            </a:solidFill>
            <a:ln>
              <a:noFill/>
            </a:ln>
            <a:effectLst>
              <a:outerShdw blurRad="50800" dist="25400" dir="5400000" algn="t"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文本框 2"/>
            <p:cNvSpPr txBox="1"/>
            <p:nvPr/>
          </p:nvSpPr>
          <p:spPr>
            <a:xfrm>
              <a:off x="1628760" y="1741921"/>
              <a:ext cx="409439" cy="533672"/>
            </a:xfrm>
            <a:prstGeom prst="rect">
              <a:avLst/>
            </a:prstGeom>
            <a:noFill/>
          </p:spPr>
          <p:txBody>
            <a:bodyPr wrap="square" rtlCol="0">
              <a:spAutoFit/>
            </a:bodyPr>
            <a:lstStyle/>
            <a:p>
              <a:pPr algn="l">
                <a:lnSpc>
                  <a:spcPct val="130000"/>
                </a:lnSpc>
              </a:pPr>
              <a:r>
                <a:rPr lang="en-US" altLang="zh-CN" sz="2400" dirty="0">
                  <a:solidFill>
                    <a:schemeClr val="tx2"/>
                  </a:solidFill>
                  <a:latin typeface="Calibri" panose="020F0502020204030204" pitchFamily="34" charset="0"/>
                  <a:cs typeface="Calibri" panose="020F0502020204030204" pitchFamily="34" charset="0"/>
                </a:rPr>
                <a:t>4</a:t>
              </a:r>
              <a:endParaRPr lang="zh-CN" altLang="en-US" sz="2400" dirty="0">
                <a:solidFill>
                  <a:schemeClr val="tx2"/>
                </a:solidFill>
                <a:latin typeface="Calibri" panose="020F0502020204030204" pitchFamily="34" charset="0"/>
                <a:cs typeface="Calibri" panose="020F0502020204030204" pitchFamily="34" charset="0"/>
              </a:endParaRPr>
            </a:p>
          </p:txBody>
        </p:sp>
      </p:grpSp>
      <p:sp>
        <p:nvSpPr>
          <p:cNvPr id="24" name="文本框 23"/>
          <p:cNvSpPr txBox="1"/>
          <p:nvPr/>
        </p:nvSpPr>
        <p:spPr>
          <a:xfrm>
            <a:off x="1314227" y="4443032"/>
            <a:ext cx="9888701" cy="1090555"/>
          </a:xfrm>
          <a:prstGeom prst="rect">
            <a:avLst/>
          </a:prstGeom>
          <a:noFill/>
        </p:spPr>
        <p:txBody>
          <a:bodyPr wrap="square">
            <a:spAutoFit/>
          </a:bodyPr>
          <a:lstStyle/>
          <a:p>
            <a:pPr>
              <a:lnSpc>
                <a:spcPct val="130000"/>
              </a:lnSpc>
            </a:pPr>
            <a:r>
              <a:rPr lang="en-US" altLang="zh-CN" sz="2600" dirty="0">
                <a:solidFill>
                  <a:schemeClr val="tx2"/>
                </a:solidFill>
                <a:latin typeface="Calibri" panose="020F0502020204030204" pitchFamily="34" charset="0"/>
                <a:cs typeface="Calibri" panose="020F0502020204030204" pitchFamily="34" charset="0"/>
              </a:rPr>
              <a:t>Mothers have less bargaining power, are vulnerable to monopolistic exploitation, and receive poor labour-market protection.</a:t>
            </a:r>
          </a:p>
        </p:txBody>
      </p:sp>
      <p:sp>
        <p:nvSpPr>
          <p:cNvPr id="5" name="箭头: 下 4"/>
          <p:cNvSpPr/>
          <p:nvPr/>
        </p:nvSpPr>
        <p:spPr>
          <a:xfrm>
            <a:off x="5672616" y="3541887"/>
            <a:ext cx="447631" cy="7865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p:cNvSpPr txBox="1"/>
          <p:nvPr/>
        </p:nvSpPr>
        <p:spPr>
          <a:xfrm>
            <a:off x="1464827" y="2738376"/>
            <a:ext cx="10415116" cy="570413"/>
          </a:xfrm>
          <a:prstGeom prst="rect">
            <a:avLst/>
          </a:prstGeom>
          <a:noFill/>
        </p:spPr>
        <p:txBody>
          <a:bodyPr wrap="square">
            <a:spAutoFit/>
          </a:bodyPr>
          <a:lstStyle/>
          <a:p>
            <a:pPr marL="457200" indent="-457200">
              <a:lnSpc>
                <a:spcPct val="130000"/>
              </a:lnSpc>
              <a:buFont typeface="Arial" panose="020B0604020202020204" pitchFamily="34" charset="0"/>
              <a:buChar char="•"/>
            </a:pPr>
            <a:r>
              <a:rPr lang="en-US" altLang="zh-CN" sz="2600" dirty="0">
                <a:solidFill>
                  <a:schemeClr val="tx2"/>
                </a:solidFill>
                <a:latin typeface="Calibri" panose="020F0502020204030204" pitchFamily="34" charset="0"/>
                <a:cs typeface="Calibri" panose="020F0502020204030204" pitchFamily="34" charset="0"/>
              </a:rPr>
              <a:t>Women are underrepresented in the trade union sector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60caae4e-02b8-46d5-892b-e2047efc7b0b&quot;,&quot;Name&quot;:&quot;我的自定义&quot;,&quot;Kind&quot;:&quot;Custom&quot;,&quot;OldGuidesSetting&quot;:{&quot;HeaderHeight&quot;:13.0,&quot;FooterHeight&quot;:0.0,&quot;SideMargin&quot;:5.0,&quot;TopMargin&quot;:10.0,&quot;BottomMargin&quot;:8.0,&quot;IntervalMargin&quot;:5.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a5131202-33ba-43b7-8299-c4cf1ca78856}"/>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69431B"/>
      </a:dk2>
      <a:lt2>
        <a:srgbClr val="E7E6E6"/>
      </a:lt2>
      <a:accent1>
        <a:srgbClr val="F7B048"/>
      </a:accent1>
      <a:accent2>
        <a:srgbClr val="E15834"/>
      </a:accent2>
      <a:accent3>
        <a:srgbClr val="FFF2E2"/>
      </a:accent3>
      <a:accent4>
        <a:srgbClr val="FBDFCD"/>
      </a:accent4>
      <a:accent5>
        <a:srgbClr val="5B9BD5"/>
      </a:accent5>
      <a:accent6>
        <a:srgbClr val="70AD47"/>
      </a:accent6>
      <a:hlink>
        <a:srgbClr val="0563C1"/>
      </a:hlink>
      <a:folHlink>
        <a:srgbClr val="954F72"/>
      </a:folHlink>
    </a:clrScheme>
    <a:fontScheme name="自定义 1">
      <a:majorFont>
        <a:latin typeface="汉仪粗宋简"/>
        <a:ea typeface="汉仪粗宋简"/>
        <a:cs typeface=""/>
      </a:majorFont>
      <a:minorFont>
        <a:latin typeface="汉仪中宋简"/>
        <a:ea typeface="汉仪中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lnSpc>
            <a:spcPct val="130000"/>
          </a:lnSpc>
          <a:defRPr sz="2000" dirty="0">
            <a:solidFill>
              <a:schemeClr val="tx2"/>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6027</TotalTime>
  <Words>5703</Words>
  <Application>Microsoft Office PowerPoint</Application>
  <PresentationFormat>Widescreen</PresentationFormat>
  <Paragraphs>249</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等线</vt:lpstr>
      <vt:lpstr>Arial</vt:lpstr>
      <vt:lpstr>Calibri</vt:lpstr>
      <vt:lpstr>Times New Roman</vt:lpstr>
      <vt:lpstr>Wingdings</vt:lpstr>
      <vt:lpstr>汉仪中宋简</vt:lpstr>
      <vt:lpstr>汉仪粗宋简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XULIPING</dc:creator>
  <cp:lastModifiedBy>Robin</cp:lastModifiedBy>
  <cp:revision>263</cp:revision>
  <dcterms:created xsi:type="dcterms:W3CDTF">2020-12-12T09:46:00Z</dcterms:created>
  <dcterms:modified xsi:type="dcterms:W3CDTF">2023-01-10T16:34:48Z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KSOTemplateUUID">
    <vt:lpwstr>v1.0_mb_ThYWiPajaLCiT2mqis2UIg==</vt:lpwstr>
  </property>
  <property fmtid="{D5CDD505-2E9C-101B-9397-08002B2CF9AE}" pid="4" name="ICV">
    <vt:lpwstr>5CBF9F4452EA46A88E499CDFDE72DF29</vt:lpwstr>
  </property>
</Properties>
</file>